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atrick Hand"/>
      <p:regular r:id="rId25"/>
    </p:embeddedFont>
    <p:embeddedFont>
      <p:font typeface="Nunito"/>
      <p:regular r:id="rId26"/>
      <p:bold r:id="rId27"/>
      <p:italic r:id="rId28"/>
      <p:boldItalic r:id="rId29"/>
    </p:embeddedFont>
    <p:embeddedFont>
      <p:font typeface="Caveat Brush"/>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PatrickHand-regular.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CaveatBrush-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figures.com/top-apps/ios-app-store/united-states/iphone/top-overal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3df3d9f8c_2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3df3d9f8c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1ab28b667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1ab28b66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1abc750e8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1abc750e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3d8854072_1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3d885407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Af</a:t>
            </a:r>
            <a:r>
              <a:rPr lang="en">
                <a:solidFill>
                  <a:schemeClr val="dk1"/>
                </a:solidFill>
              </a:rPr>
              <a:t>ter participants completed the series of tasks, they completed a survey that used Likert scales to measure UI Heuristics and artistic flow viability.  Our heuristic questions followed Nielson’s 10 usability heuristic evaluation requirements and we asked questions such as “While I was using the prototype, I knew exactly where I was and what to "click" to get where I needed to go” and “I never felt like I was stuck on a page with no way to get to the previous one” which provided insight on user control and freedom as well as flexibility and ease of use.  The slide shows an example of 3 questions that were on the survey as well as their results so we can demonstrate how we analyzed responses: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 shown in the response charts, participants felt the system had a relatively close match to their previous experience as the average familiarity response was a 4.⅘.  However, the 13th and 15th question had lower average responses at 3.8 / 5 and 3.6 / 5 respectively.  These questions measure how much control and flexibility users feel they have while using the system so these lower numbers indicate that we need to add more error resolution paths in the form of back buttons and that we should adjust the interface to make sure it was intuitive.  These adjustments can include things like making a larger home button that incorporates color contrast to make it stand out to the user.  In addition, we can change the text on our buttons to better reflect where they lead to.  For example, when the user is uploading their artwork to the marketplace, they must click 2 “continue to listing” buttons in a row that do different things.  We can change the name of the first one to “Save” to better indicate the function of the button.  </a:t>
            </a:r>
            <a:endParaRPr sz="18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3e099428b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3e099428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Along with the earlier Heuristic evaluation based on the Nielson’s 10 requirements, we also measured how the system impacted artistic flow, as one of our user needs is that the prototype should not hinder the creative process.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Artistic flow is a subjective term and we based 12 questions on a paper that outlined a questionnaire to determine if someone had entered a “flow state” and adapted them to fit art creation more specifically </a:t>
            </a:r>
            <a:endParaRPr sz="18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This paper matched up with some blogs that we had also found in which artists had talked about time in which they achieved an artistic flow </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Here I have pulled a few questions that had some either unexpected results or results that may help us think about future prototypes. </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Overall users often strongly agreed with statements that would indicate that they experienced artistic flow such as forgetting about the passage of time or that they forgot about their close </a:t>
            </a:r>
            <a:r>
              <a:rPr lang="en" sz="1400">
                <a:solidFill>
                  <a:srgbClr val="595959"/>
                </a:solidFill>
              </a:rPr>
              <a:t>environment</a:t>
            </a:r>
            <a:r>
              <a:rPr lang="en" sz="1400">
                <a:solidFill>
                  <a:srgbClr val="595959"/>
                </a:solidFill>
              </a:rPr>
              <a:t> while making the art. As seen in questions 8 and 11</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However, some of the data also shows that the prototype has room for improvement. With a perfect prototype, all users would have responded with a 5 for question 4. The fact that 3 users scored this question with a 4, shows that there are some elements of the prototype or process that may have left those users confused</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Another question result that stood out to us was the result for question 7. Ideally, we would want users to strongly disagree and be engrossed by the </a:t>
            </a:r>
            <a:r>
              <a:rPr lang="en" sz="1400">
                <a:solidFill>
                  <a:srgbClr val="595959"/>
                </a:solidFill>
              </a:rPr>
              <a:t>activity</a:t>
            </a:r>
            <a:r>
              <a:rPr lang="en" sz="1400">
                <a:solidFill>
                  <a:srgbClr val="595959"/>
                </a:solidFill>
              </a:rPr>
              <a:t>. The lone outlier for this question could either show that the prototype lacked in that area or that the question was unclear in that it was a negative </a:t>
            </a:r>
            <a:r>
              <a:rPr lang="en" sz="1400">
                <a:solidFill>
                  <a:srgbClr val="595959"/>
                </a:solidFill>
              </a:rPr>
              <a:t>statement. </a:t>
            </a:r>
            <a:endParaRPr sz="14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191f360d0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191f360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a:t>
            </a:r>
            <a:r>
              <a:rPr lang="en"/>
              <a:t> our user testing we found that the average rate for completing the total simulation was 05:50:88. Listed above the average for the total time are the breakdowns for each Macrotask which consists of all the tasks within a certain group of tasks. As you can see most of the tasks took less than one minute to complete outside task 2 and 3 on average. The chart represents the completion rate for each user </a:t>
            </a:r>
            <a:r>
              <a:rPr lang="en"/>
              <a:t>according to their completions of the tasks, but since no one failed to complete a task we counted hesitation as an error in this instance. Since it was recorded that some users hesitated it shows us that some of the design features within the art creation software can become more noticeable or more efficient. Since it was originally not as noticeable or efficient it caused them to hesitate on some tasks.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ae858aeed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ae858aee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1abc750e8_3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1abc750e8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ae858aeed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ae858aee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1abc750e8_3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1abc750e8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3df3d9f8c_2_1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3df3d9f8c_2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ae858aee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ae858ae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This means each token is completely unique and cannot be copied or recreated</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An NFT is hosted on a blockchain, of which the most common is Ethereum</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A blockchain is a distributed ledger of transactions</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Each block on the chain is one transaction between two crypto addresses</a:t>
            </a:r>
            <a:endParaRPr sz="1200">
              <a:solidFill>
                <a:schemeClr val="dk1"/>
              </a:solidFill>
              <a:latin typeface="Nunito"/>
              <a:ea typeface="Nunito"/>
              <a:cs typeface="Nunito"/>
              <a:sym typeface="Nunito"/>
            </a:endParaRPr>
          </a:p>
          <a:p>
            <a:pPr indent="-304800" lvl="0" marL="457200" rtl="0" algn="l">
              <a:lnSpc>
                <a:spcPct val="115000"/>
              </a:lnSpc>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Ethereum’s blockchain is unique, as it supports entities other than its native coin--such as NFTs and other cryptocurrencies</a:t>
            </a:r>
            <a:endParaRPr sz="1200">
              <a:solidFill>
                <a:schemeClr val="dk1"/>
              </a:solidFill>
              <a:latin typeface="Nunito"/>
              <a:ea typeface="Nunito"/>
              <a:cs typeface="Nunito"/>
              <a:sym typeface="Nunito"/>
            </a:endParaRPr>
          </a:p>
          <a:p>
            <a:pPr indent="0" lvl="0" marL="914400" rtl="0" algn="l">
              <a:lnSpc>
                <a:spcPct val="115000"/>
              </a:lnSpc>
              <a:spcBef>
                <a:spcPts val="1200"/>
              </a:spcBef>
              <a:spcAft>
                <a:spcPts val="0"/>
              </a:spcAft>
              <a:buClr>
                <a:schemeClr val="dk1"/>
              </a:buClr>
              <a:buSzPts val="1100"/>
              <a:buFont typeface="Arial"/>
              <a:buNone/>
            </a:pPr>
            <a:r>
              <a:t/>
            </a:r>
            <a:endParaRPr sz="1500">
              <a:solidFill>
                <a:srgbClr val="424242"/>
              </a:solidFill>
              <a:latin typeface="Nunito"/>
              <a:ea typeface="Nunito"/>
              <a:cs typeface="Nunito"/>
              <a:sym typeface="Nunito"/>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ae858aeed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ae858aee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evaluate user needs, we did a large data scrape of posts from several online sources using key terms “NFT” and “art theft” from the past year</a:t>
            </a:r>
            <a:endParaRPr/>
          </a:p>
          <a:p>
            <a:pPr indent="-298450" lvl="1" marL="914400" rtl="0" algn="l">
              <a:spcBef>
                <a:spcPts val="0"/>
              </a:spcBef>
              <a:spcAft>
                <a:spcPts val="0"/>
              </a:spcAft>
              <a:buSzPts val="1100"/>
              <a:buChar char="○"/>
            </a:pPr>
            <a:r>
              <a:rPr lang="en"/>
              <a:t>We chose the past year 1) to limit the sheer number of posts we were looking through and 2) determine current sentiments as the topic has only recently grown in discussion </a:t>
            </a:r>
            <a:endParaRPr/>
          </a:p>
          <a:p>
            <a:pPr indent="-298450" lvl="0" marL="457200" rtl="0" algn="l">
              <a:spcBef>
                <a:spcPts val="0"/>
              </a:spcBef>
              <a:spcAft>
                <a:spcPts val="0"/>
              </a:spcAft>
              <a:buSzPts val="1100"/>
              <a:buChar char="●"/>
            </a:pPr>
            <a:r>
              <a:rPr lang="en"/>
              <a:t>Around 93% of posts had a negative sentiment towards the topic </a:t>
            </a:r>
            <a:endParaRPr/>
          </a:p>
          <a:p>
            <a:pPr indent="-298450" lvl="0" marL="457200" rtl="0" algn="l">
              <a:spcBef>
                <a:spcPts val="0"/>
              </a:spcBef>
              <a:spcAft>
                <a:spcPts val="0"/>
              </a:spcAft>
              <a:buSzPts val="1100"/>
              <a:buChar char="●"/>
            </a:pPr>
            <a:r>
              <a:rPr lang="en">
                <a:solidFill>
                  <a:schemeClr val="dk1"/>
                </a:solidFill>
              </a:rPr>
              <a:t>Recent article from researchers at University of Illinois at Urbana-Champaign reiterated our informal findings on user sentiments towards NFT technology</a:t>
            </a:r>
            <a:endParaRPr>
              <a:solidFill>
                <a:schemeClr val="dk1"/>
              </a:solidFill>
            </a:endParaRPr>
          </a:p>
          <a:p>
            <a:pPr indent="-298450" lvl="1" marL="914400" rtl="0" algn="l">
              <a:spcBef>
                <a:spcPts val="0"/>
              </a:spcBef>
              <a:spcAft>
                <a:spcPts val="0"/>
              </a:spcAft>
              <a:buSzPts val="1100"/>
              <a:buChar char="○"/>
            </a:pPr>
            <a:r>
              <a:rPr lang="en" sz="1000">
                <a:solidFill>
                  <a:schemeClr val="dk1"/>
                </a:solidFill>
                <a:latin typeface="Courier New"/>
                <a:ea typeface="Courier New"/>
                <a:cs typeface="Courier New"/>
                <a:sym typeface="Courier New"/>
              </a:rPr>
              <a:t> </a:t>
            </a:r>
            <a:r>
              <a:rPr lang="en">
                <a:solidFill>
                  <a:schemeClr val="dk1"/>
                </a:solidFill>
              </a:rPr>
              <a:t>Recognized benefits such as the supporting of creativity, democratization of commercialization (no middleman), community support.</a:t>
            </a:r>
            <a:endParaRPr>
              <a:solidFill>
                <a:schemeClr val="dk1"/>
              </a:solidFill>
            </a:endParaRPr>
          </a:p>
          <a:p>
            <a:pPr indent="-298450" lvl="1" marL="914400" rtl="0" algn="l">
              <a:spcBef>
                <a:spcPts val="0"/>
              </a:spcBef>
              <a:spcAft>
                <a:spcPts val="0"/>
              </a:spcAft>
              <a:buSzPts val="1100"/>
              <a:buChar char="○"/>
            </a:pPr>
            <a:r>
              <a:rPr lang="en">
                <a:solidFill>
                  <a:schemeClr val="dk1"/>
                </a:solidFill>
              </a:rPr>
              <a:t>Also discussed the possible harms NFTs may pose to artists who try to protect their work</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Challenges included limited understanding of blockchain and NFTs and lack of moderation and </a:t>
            </a:r>
            <a:r>
              <a:rPr lang="en">
                <a:solidFill>
                  <a:schemeClr val="dk1"/>
                </a:solidFill>
              </a:rPr>
              <a:t>authentication</a:t>
            </a:r>
            <a:r>
              <a:rPr lang="en">
                <a:solidFill>
                  <a:schemeClr val="dk1"/>
                </a:solidFill>
              </a:rPr>
              <a:t> on marketplaces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3a491e65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3a491e6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for procreate statistic - </a:t>
            </a:r>
            <a:r>
              <a:rPr lang="en" u="sng">
                <a:solidFill>
                  <a:schemeClr val="hlink"/>
                </a:solidFill>
                <a:hlinkClick r:id="rId2"/>
              </a:rPr>
              <a:t>https://appfigures.com/top-apps/ios-app-store/united-states/iphone/top-overall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t>
            </a:r>
            <a:r>
              <a:rPr lang="en"/>
              <a:t>about</a:t>
            </a:r>
            <a:r>
              <a:rPr lang="en"/>
              <a:t> VR Portion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1ab28b66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1ab28b6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What is already existing (Opensea) and what needs to be improved.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Upload : Where you create the art, provide the blockchain you wish to put it 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List art: place your art onto the marketplace for a specific amount you wish to sell it for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3d8854072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3d885407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biometric authentication prevents others from accessing unreleased projects and creating new blockchains without permission. </a:t>
            </a:r>
            <a:endParaRPr/>
          </a:p>
          <a:p>
            <a:pPr indent="-298450" lvl="0" marL="457200" rtl="0" algn="l">
              <a:spcBef>
                <a:spcPts val="0"/>
              </a:spcBef>
              <a:spcAft>
                <a:spcPts val="0"/>
              </a:spcAft>
              <a:buSzPts val="1100"/>
              <a:buChar char="●"/>
            </a:pPr>
            <a:r>
              <a:rPr lang="en"/>
              <a:t>By using a blockchain, the NFT of the art piece is created immediately and cannot be affected by anyone else.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3a491e652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3a491e65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3a491e652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3a491e65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1ab28b667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1ab28b66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4843" r="0" t="0"/>
          <a:stretch/>
        </p:blipFill>
        <p:spPr>
          <a:xfrm>
            <a:off x="0" y="1412525"/>
            <a:ext cx="7443602" cy="2318450"/>
          </a:xfrm>
          <a:prstGeom prst="rect">
            <a:avLst/>
          </a:prstGeom>
          <a:noFill/>
          <a:ln>
            <a:noFill/>
          </a:ln>
        </p:spPr>
      </p:pic>
      <p:pic>
        <p:nvPicPr>
          <p:cNvPr id="11" name="Google Shape;11;p2"/>
          <p:cNvPicPr preferRelativeResize="0"/>
          <p:nvPr/>
        </p:nvPicPr>
        <p:blipFill>
          <a:blip r:embed="rId3">
            <a:alphaModFix amt="80000"/>
          </a:blip>
          <a:stretch>
            <a:fillRect/>
          </a:stretch>
        </p:blipFill>
        <p:spPr>
          <a:xfrm>
            <a:off x="0" y="0"/>
            <a:ext cx="9144000" cy="5143500"/>
          </a:xfrm>
          <a:prstGeom prst="rect">
            <a:avLst/>
          </a:prstGeom>
          <a:noFill/>
          <a:ln>
            <a:noFill/>
          </a:ln>
        </p:spPr>
      </p:pic>
      <p:sp>
        <p:nvSpPr>
          <p:cNvPr id="12" name="Google Shape;12;p2"/>
          <p:cNvSpPr txBox="1"/>
          <p:nvPr>
            <p:ph type="ctrTitle"/>
          </p:nvPr>
        </p:nvSpPr>
        <p:spPr>
          <a:xfrm>
            <a:off x="685800" y="1646275"/>
            <a:ext cx="5451900" cy="1851000"/>
          </a:xfrm>
          <a:prstGeom prst="rect">
            <a:avLst/>
          </a:prstGeom>
        </p:spPr>
        <p:txBody>
          <a:bodyPr anchorCtr="0" anchor="ctr"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Light" type="blank">
  <p:cSld name="BLANK">
    <p:spTree>
      <p:nvGrpSpPr>
        <p:cNvPr id="66" name="Shape 66"/>
        <p:cNvGrpSpPr/>
        <p:nvPr/>
      </p:nvGrpSpPr>
      <p:grpSpPr>
        <a:xfrm>
          <a:off x="0" y="0"/>
          <a:ext cx="0" cy="0"/>
          <a:chOff x="0" y="0"/>
          <a:chExt cx="0" cy="0"/>
        </a:xfrm>
      </p:grpSpPr>
      <p:sp>
        <p:nvSpPr>
          <p:cNvPr id="67" name="Google Shape;67;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8" name="Google Shape;68;p11"/>
          <p:cNvPicPr preferRelativeResize="0"/>
          <p:nvPr/>
        </p:nvPicPr>
        <p:blipFill>
          <a:blip r:embed="rId2">
            <a:alphaModFix amt="50000"/>
          </a:blip>
          <a:stretch>
            <a:fillRect/>
          </a:stretch>
        </p:blipFill>
        <p:spPr>
          <a:xfrm>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
    <p:spTree>
      <p:nvGrpSpPr>
        <p:cNvPr id="69" name="Shape 69"/>
        <p:cNvGrpSpPr/>
        <p:nvPr/>
      </p:nvGrpSpPr>
      <p:grpSpPr>
        <a:xfrm>
          <a:off x="0" y="0"/>
          <a:ext cx="0" cy="0"/>
          <a:chOff x="0" y="0"/>
          <a:chExt cx="0" cy="0"/>
        </a:xfrm>
      </p:grpSpPr>
      <p:sp>
        <p:nvSpPr>
          <p:cNvPr id="70" name="Google Shape;70;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2"/>
          <p:cNvPicPr preferRelativeResize="0"/>
          <p:nvPr/>
        </p:nvPicPr>
        <p:blipFill>
          <a:blip r:embed="rId2">
            <a:alphaModFix amt="75000"/>
          </a:blip>
          <a:stretch>
            <a:fillRect/>
          </a:stretch>
        </p:blipFill>
        <p:spPr>
          <a:xfrm>
            <a:off x="0" y="0"/>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dk1"/>
        </a:solidFill>
      </p:bgPr>
    </p:bg>
    <p:spTree>
      <p:nvGrpSpPr>
        <p:cNvPr id="72" name="Shape 72"/>
        <p:cNvGrpSpPr/>
        <p:nvPr/>
      </p:nvGrpSpPr>
      <p:grpSpPr>
        <a:xfrm>
          <a:off x="0" y="0"/>
          <a:ext cx="0" cy="0"/>
          <a:chOff x="0" y="0"/>
          <a:chExt cx="0" cy="0"/>
        </a:xfrm>
      </p:grpSpPr>
      <p:sp>
        <p:nvSpPr>
          <p:cNvPr id="73" name="Google Shape;73;p13"/>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ph type="ctrTitle"/>
          </p:nvPr>
        </p:nvSpPr>
        <p:spPr>
          <a:xfrm>
            <a:off x="311700" y="392150"/>
            <a:ext cx="8520600" cy="2690400"/>
          </a:xfrm>
          <a:prstGeom prst="rect">
            <a:avLst/>
          </a:prstGeom>
        </p:spPr>
        <p:txBody>
          <a:bodyPr anchorCtr="0" anchor="ctr" bIns="0" lIns="0" spcFirstLastPara="1" rIns="0" wrap="square" tIns="0">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75" name="Google Shape;75;p13"/>
          <p:cNvSpPr txBox="1"/>
          <p:nvPr>
            <p:ph idx="1" type="subTitle"/>
          </p:nvPr>
        </p:nvSpPr>
        <p:spPr>
          <a:xfrm>
            <a:off x="311700" y="3890400"/>
            <a:ext cx="8520600" cy="706200"/>
          </a:xfrm>
          <a:prstGeom prst="rect">
            <a:avLst/>
          </a:prstGeom>
        </p:spPr>
        <p:txBody>
          <a:bodyPr anchorCtr="0" anchor="ctr" bIns="0" lIns="0" spcFirstLastPara="1" rIns="0" wrap="square" tIns="0">
            <a:noAutofit/>
          </a:bodyPr>
          <a:lstStyle>
            <a:lvl1pPr lvl="0" rtl="0" algn="ctr">
              <a:lnSpc>
                <a:spcPct val="100000"/>
              </a:lnSpc>
              <a:spcBef>
                <a:spcPts val="60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76" name="Google Shape;76;p1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12342" r="0" t="0"/>
          <a:stretch/>
        </p:blipFill>
        <p:spPr>
          <a:xfrm>
            <a:off x="0" y="1672375"/>
            <a:ext cx="7059452" cy="1798750"/>
          </a:xfrm>
          <a:prstGeom prst="rect">
            <a:avLst/>
          </a:prstGeom>
          <a:noFill/>
          <a:ln>
            <a:noFill/>
          </a:ln>
        </p:spPr>
      </p:pic>
      <p:pic>
        <p:nvPicPr>
          <p:cNvPr id="15" name="Google Shape;15;p3"/>
          <p:cNvPicPr preferRelativeResize="0"/>
          <p:nvPr/>
        </p:nvPicPr>
        <p:blipFill>
          <a:blip r:embed="rId3">
            <a:alphaModFix amt="80000"/>
          </a:blip>
          <a:stretch>
            <a:fillRect/>
          </a:stretch>
        </p:blipFill>
        <p:spPr>
          <a:xfrm>
            <a:off x="0" y="0"/>
            <a:ext cx="9144000" cy="5143500"/>
          </a:xfrm>
          <a:prstGeom prst="rect">
            <a:avLst/>
          </a:prstGeom>
          <a:noFill/>
          <a:ln>
            <a:noFill/>
          </a:ln>
        </p:spPr>
      </p:pic>
      <p:sp>
        <p:nvSpPr>
          <p:cNvPr id="16" name="Google Shape;16;p3"/>
          <p:cNvSpPr txBox="1"/>
          <p:nvPr>
            <p:ph type="ctrTitle"/>
          </p:nvPr>
        </p:nvSpPr>
        <p:spPr>
          <a:xfrm>
            <a:off x="685800" y="2149750"/>
            <a:ext cx="5925900" cy="5664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 name="Google Shape;17;p3"/>
          <p:cNvSpPr txBox="1"/>
          <p:nvPr>
            <p:ph idx="1" type="subTitle"/>
          </p:nvPr>
        </p:nvSpPr>
        <p:spPr>
          <a:xfrm>
            <a:off x="685800" y="2751950"/>
            <a:ext cx="5925900" cy="2418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600"/>
              <a:buNone/>
              <a:defRPr sz="16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8" name="Shape 18"/>
        <p:cNvGrpSpPr/>
        <p:nvPr/>
      </p:nvGrpSpPr>
      <p:grpSpPr>
        <a:xfrm>
          <a:off x="0" y="0"/>
          <a:ext cx="0" cy="0"/>
          <a:chOff x="0" y="0"/>
          <a:chExt cx="0" cy="0"/>
        </a:xfrm>
      </p:grpSpPr>
      <p:grpSp>
        <p:nvGrpSpPr>
          <p:cNvPr id="19" name="Google Shape;19;p4"/>
          <p:cNvGrpSpPr/>
          <p:nvPr/>
        </p:nvGrpSpPr>
        <p:grpSpPr>
          <a:xfrm>
            <a:off x="2870262" y="0"/>
            <a:ext cx="3403476" cy="4760024"/>
            <a:chOff x="2391450" y="1"/>
            <a:chExt cx="2365825" cy="4760024"/>
          </a:xfrm>
        </p:grpSpPr>
        <p:pic>
          <p:nvPicPr>
            <p:cNvPr id="20" name="Google Shape;20;p4"/>
            <p:cNvPicPr preferRelativeResize="0"/>
            <p:nvPr/>
          </p:nvPicPr>
          <p:blipFill rotWithShape="1">
            <a:blip r:embed="rId2">
              <a:alphaModFix/>
            </a:blip>
            <a:srcRect b="0" l="0" r="36053" t="0"/>
            <a:stretch/>
          </p:blipFill>
          <p:spPr>
            <a:xfrm rot="-5400000">
              <a:off x="680613" y="1710838"/>
              <a:ext cx="4760024" cy="1338350"/>
            </a:xfrm>
            <a:prstGeom prst="rect">
              <a:avLst/>
            </a:prstGeom>
            <a:noFill/>
            <a:ln>
              <a:noFill/>
            </a:ln>
          </p:spPr>
        </p:pic>
        <p:pic>
          <p:nvPicPr>
            <p:cNvPr id="21" name="Google Shape;21;p4"/>
            <p:cNvPicPr preferRelativeResize="0"/>
            <p:nvPr/>
          </p:nvPicPr>
          <p:blipFill rotWithShape="1">
            <a:blip r:embed="rId2">
              <a:alphaModFix/>
            </a:blip>
            <a:srcRect b="0" l="0" r="36053" t="0"/>
            <a:stretch/>
          </p:blipFill>
          <p:spPr>
            <a:xfrm rot="-5400000">
              <a:off x="1708088" y="1710838"/>
              <a:ext cx="4760024" cy="1338350"/>
            </a:xfrm>
            <a:prstGeom prst="rect">
              <a:avLst/>
            </a:prstGeom>
            <a:noFill/>
            <a:ln>
              <a:noFill/>
            </a:ln>
          </p:spPr>
        </p:pic>
      </p:grpSp>
      <p:pic>
        <p:nvPicPr>
          <p:cNvPr id="22" name="Google Shape;22;p4"/>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23" name="Google Shape;23;p4"/>
          <p:cNvSpPr txBox="1"/>
          <p:nvPr>
            <p:ph idx="1" type="body"/>
          </p:nvPr>
        </p:nvSpPr>
        <p:spPr>
          <a:xfrm>
            <a:off x="3149400" y="1123925"/>
            <a:ext cx="2845200" cy="3174600"/>
          </a:xfrm>
          <a:prstGeom prst="rect">
            <a:avLst/>
          </a:prstGeom>
        </p:spPr>
        <p:txBody>
          <a:bodyPr anchorCtr="0" anchor="t" bIns="0" lIns="0" spcFirstLastPara="1" rIns="0" wrap="square" tIns="0">
            <a:noAutofit/>
          </a:bodyPr>
          <a:lstStyle>
            <a:lvl1pPr indent="-355600" lvl="0" marL="457200" rtl="0" algn="ctr">
              <a:spcBef>
                <a:spcPts val="600"/>
              </a:spcBef>
              <a:spcAft>
                <a:spcPts val="0"/>
              </a:spcAft>
              <a:buClr>
                <a:schemeClr val="dk1"/>
              </a:buClr>
              <a:buSzPts val="2000"/>
              <a:buChar char="✔"/>
              <a:defRPr sz="2000">
                <a:solidFill>
                  <a:schemeClr val="dk1"/>
                </a:solidFill>
              </a:defRPr>
            </a:lvl1pPr>
            <a:lvl2pPr indent="-355600" lvl="1" marL="914400" rtl="0" algn="ctr">
              <a:spcBef>
                <a:spcPts val="0"/>
              </a:spcBef>
              <a:spcAft>
                <a:spcPts val="0"/>
              </a:spcAft>
              <a:buClr>
                <a:schemeClr val="dk1"/>
              </a:buClr>
              <a:buSzPts val="2000"/>
              <a:buChar char="○"/>
              <a:defRPr sz="2000">
                <a:solidFill>
                  <a:schemeClr val="dk1"/>
                </a:solidFill>
              </a:defRPr>
            </a:lvl2pPr>
            <a:lvl3pPr indent="-355600" lvl="2" marL="1371600" rtl="0" algn="ctr">
              <a:spcBef>
                <a:spcPts val="0"/>
              </a:spcBef>
              <a:spcAft>
                <a:spcPts val="0"/>
              </a:spcAft>
              <a:buClr>
                <a:schemeClr val="dk1"/>
              </a:buClr>
              <a:buSzPts val="2000"/>
              <a:buChar char="■"/>
              <a:defRPr sz="2000">
                <a:solidFill>
                  <a:schemeClr val="dk1"/>
                </a:solidFill>
              </a:defRPr>
            </a:lvl3pPr>
            <a:lvl4pPr indent="-355600" lvl="3" marL="1828800" rtl="0" algn="ctr">
              <a:spcBef>
                <a:spcPts val="0"/>
              </a:spcBef>
              <a:spcAft>
                <a:spcPts val="0"/>
              </a:spcAft>
              <a:buClr>
                <a:schemeClr val="dk1"/>
              </a:buClr>
              <a:buSzPts val="2000"/>
              <a:buChar char="●"/>
              <a:defRPr sz="2000">
                <a:solidFill>
                  <a:schemeClr val="dk1"/>
                </a:solidFill>
              </a:defRPr>
            </a:lvl4pPr>
            <a:lvl5pPr indent="-355600" lvl="4" marL="2286000" rtl="0" algn="ctr">
              <a:spcBef>
                <a:spcPts val="0"/>
              </a:spcBef>
              <a:spcAft>
                <a:spcPts val="0"/>
              </a:spcAft>
              <a:buClr>
                <a:schemeClr val="dk1"/>
              </a:buClr>
              <a:buSzPts val="2000"/>
              <a:buChar char="○"/>
              <a:defRPr sz="2000">
                <a:solidFill>
                  <a:schemeClr val="dk1"/>
                </a:solidFill>
              </a:defRPr>
            </a:lvl5pPr>
            <a:lvl6pPr indent="-355600" lvl="5" marL="2743200" rtl="0" algn="ctr">
              <a:spcBef>
                <a:spcPts val="0"/>
              </a:spcBef>
              <a:spcAft>
                <a:spcPts val="0"/>
              </a:spcAft>
              <a:buClr>
                <a:schemeClr val="dk1"/>
              </a:buClr>
              <a:buSzPts val="2000"/>
              <a:buChar char="■"/>
              <a:defRPr sz="2000">
                <a:solidFill>
                  <a:schemeClr val="dk1"/>
                </a:solidFill>
              </a:defRPr>
            </a:lvl6pPr>
            <a:lvl7pPr indent="-355600" lvl="6" marL="3200400" rtl="0" algn="ctr">
              <a:spcBef>
                <a:spcPts val="0"/>
              </a:spcBef>
              <a:spcAft>
                <a:spcPts val="0"/>
              </a:spcAft>
              <a:buClr>
                <a:schemeClr val="dk1"/>
              </a:buClr>
              <a:buSzPts val="2000"/>
              <a:buChar char="●"/>
              <a:defRPr sz="2000">
                <a:solidFill>
                  <a:schemeClr val="dk1"/>
                </a:solidFill>
              </a:defRPr>
            </a:lvl7pPr>
            <a:lvl8pPr indent="-355600" lvl="7" marL="3657600" rtl="0" algn="ctr">
              <a:spcBef>
                <a:spcPts val="0"/>
              </a:spcBef>
              <a:spcAft>
                <a:spcPts val="0"/>
              </a:spcAft>
              <a:buClr>
                <a:schemeClr val="dk1"/>
              </a:buClr>
              <a:buSzPts val="2000"/>
              <a:buChar char="○"/>
              <a:defRPr sz="2000">
                <a:solidFill>
                  <a:schemeClr val="dk1"/>
                </a:solidFill>
              </a:defRPr>
            </a:lvl8pPr>
            <a:lvl9pPr indent="-355600" lvl="8" marL="4114800" rtl="0" algn="ctr">
              <a:spcBef>
                <a:spcPts val="0"/>
              </a:spcBef>
              <a:spcAft>
                <a:spcPts val="0"/>
              </a:spcAft>
              <a:buClr>
                <a:schemeClr val="dk1"/>
              </a:buClr>
              <a:buSzPts val="2000"/>
              <a:buChar char="■"/>
              <a:defRPr sz="2000">
                <a:solidFill>
                  <a:schemeClr val="dk1"/>
                </a:solidFill>
              </a:defRPr>
            </a:lvl9pPr>
          </a:lstStyle>
          <a:p/>
        </p:txBody>
      </p:sp>
      <p:sp>
        <p:nvSpPr>
          <p:cNvPr id="24" name="Google Shape;24;p4"/>
          <p:cNvSpPr txBox="1"/>
          <p:nvPr/>
        </p:nvSpPr>
        <p:spPr>
          <a:xfrm>
            <a:off x="3593400" y="227544"/>
            <a:ext cx="19572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7200">
                <a:solidFill>
                  <a:schemeClr val="dk2"/>
                </a:solidFill>
                <a:latin typeface="Caveat Brush"/>
                <a:ea typeface="Caveat Brush"/>
                <a:cs typeface="Caveat Brush"/>
                <a:sym typeface="Caveat Brush"/>
              </a:rPr>
              <a:t>“</a:t>
            </a:r>
            <a:endParaRPr sz="7200">
              <a:solidFill>
                <a:schemeClr val="dk2"/>
              </a:solidFill>
              <a:latin typeface="Caveat Brush"/>
              <a:ea typeface="Caveat Brush"/>
              <a:cs typeface="Caveat Brush"/>
              <a:sym typeface="Caveat Brush"/>
            </a:endParaRPr>
          </a:p>
        </p:txBody>
      </p:sp>
      <p:sp>
        <p:nvSpPr>
          <p:cNvPr id="25" name="Google Shape;25;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5320" r="0" t="0"/>
          <a:stretch/>
        </p:blipFill>
        <p:spPr>
          <a:xfrm>
            <a:off x="0" y="357876"/>
            <a:ext cx="6655800" cy="975100"/>
          </a:xfrm>
          <a:prstGeom prst="rect">
            <a:avLst/>
          </a:prstGeom>
          <a:noFill/>
          <a:ln>
            <a:noFill/>
          </a:ln>
        </p:spPr>
      </p:pic>
      <p:pic>
        <p:nvPicPr>
          <p:cNvPr id="28" name="Google Shape;28;p5"/>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29" name="Google Shape;29;p5"/>
          <p:cNvSpPr txBox="1"/>
          <p:nvPr>
            <p:ph type="title"/>
          </p:nvPr>
        </p:nvSpPr>
        <p:spPr>
          <a:xfrm>
            <a:off x="457200" y="465250"/>
            <a:ext cx="5868600" cy="7518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0" name="Google Shape;30;p5"/>
          <p:cNvSpPr txBox="1"/>
          <p:nvPr>
            <p:ph idx="1" type="body"/>
          </p:nvPr>
        </p:nvSpPr>
        <p:spPr>
          <a:xfrm>
            <a:off x="457200" y="1499500"/>
            <a:ext cx="8229600" cy="3126900"/>
          </a:xfrm>
          <a:prstGeom prst="rect">
            <a:avLst/>
          </a:prstGeom>
        </p:spPr>
        <p:txBody>
          <a:bodyPr anchorCtr="0" anchor="t" bIns="0" lIns="0" spcFirstLastPara="1" rIns="0" wrap="square" tIns="0">
            <a:noAutofit/>
          </a:bodyPr>
          <a:lstStyle>
            <a:lvl1pPr indent="-342900" lvl="0" marL="457200" rtl="0">
              <a:spcBef>
                <a:spcPts val="600"/>
              </a:spcBef>
              <a:spcAft>
                <a:spcPts val="0"/>
              </a:spcAft>
              <a:buClr>
                <a:schemeClr val="lt2"/>
              </a:buClr>
              <a:buSzPts val="1800"/>
              <a:buChar char="✔"/>
              <a:defRPr/>
            </a:lvl1pPr>
            <a:lvl2pPr indent="-393700" lvl="1" marL="914400" rtl="0">
              <a:spcBef>
                <a:spcPts val="0"/>
              </a:spcBef>
              <a:spcAft>
                <a:spcPts val="0"/>
              </a:spcAft>
              <a:buSzPts val="2600"/>
              <a:buChar char="○"/>
              <a:defRPr/>
            </a:lvl2pPr>
            <a:lvl3pPr indent="-393700" lvl="2" marL="1371600" rtl="0">
              <a:spcBef>
                <a:spcPts val="0"/>
              </a:spcBef>
              <a:spcAft>
                <a:spcPts val="0"/>
              </a:spcAft>
              <a:buSzPts val="2600"/>
              <a:buChar char="■"/>
              <a:defRPr/>
            </a:lvl3pPr>
            <a:lvl4pPr indent="-393700" lvl="3" marL="1828800" rtl="0">
              <a:spcBef>
                <a:spcPts val="0"/>
              </a:spcBef>
              <a:spcAft>
                <a:spcPts val="0"/>
              </a:spcAft>
              <a:buSzPts val="2600"/>
              <a:buChar char="●"/>
              <a:defRPr/>
            </a:lvl4pPr>
            <a:lvl5pPr indent="-393700" lvl="4" marL="2286000" rtl="0">
              <a:spcBef>
                <a:spcPts val="0"/>
              </a:spcBef>
              <a:spcAft>
                <a:spcPts val="0"/>
              </a:spcAft>
              <a:buSzPts val="2600"/>
              <a:buChar char="○"/>
              <a:defRPr/>
            </a:lvl5pPr>
            <a:lvl6pPr indent="-393700" lvl="5" marL="2743200" rtl="0">
              <a:spcBef>
                <a:spcPts val="0"/>
              </a:spcBef>
              <a:spcAft>
                <a:spcPts val="0"/>
              </a:spcAft>
              <a:buSzPts val="2600"/>
              <a:buChar char="■"/>
              <a:defRPr/>
            </a:lvl6pPr>
            <a:lvl7pPr indent="-393700" lvl="6" marL="3200400" rtl="0">
              <a:spcBef>
                <a:spcPts val="0"/>
              </a:spcBef>
              <a:spcAft>
                <a:spcPts val="0"/>
              </a:spcAft>
              <a:buSzPts val="2600"/>
              <a:buChar char="●"/>
              <a:defRPr/>
            </a:lvl7pPr>
            <a:lvl8pPr indent="-393700" lvl="7" marL="3657600" rtl="0">
              <a:spcBef>
                <a:spcPts val="0"/>
              </a:spcBef>
              <a:spcAft>
                <a:spcPts val="0"/>
              </a:spcAft>
              <a:buSzPts val="2600"/>
              <a:buChar char="○"/>
              <a:defRPr/>
            </a:lvl8pPr>
            <a:lvl9pPr indent="-393700" lvl="8" marL="4114800" rtl="0">
              <a:spcBef>
                <a:spcPts val="0"/>
              </a:spcBef>
              <a:spcAft>
                <a:spcPts val="0"/>
              </a:spcAft>
              <a:buSzPts val="2600"/>
              <a:buChar char="■"/>
              <a:defRPr/>
            </a:lvl9pPr>
          </a:lstStyle>
          <a:p/>
        </p:txBody>
      </p:sp>
      <p:sp>
        <p:nvSpPr>
          <p:cNvPr id="31" name="Google Shape;31;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32" name="Shape 32"/>
        <p:cNvGrpSpPr/>
        <p:nvPr/>
      </p:nvGrpSpPr>
      <p:grpSpPr>
        <a:xfrm>
          <a:off x="0" y="0"/>
          <a:ext cx="0" cy="0"/>
          <a:chOff x="0" y="0"/>
          <a:chExt cx="0" cy="0"/>
        </a:xfrm>
      </p:grpSpPr>
      <p:sp>
        <p:nvSpPr>
          <p:cNvPr id="33" name="Google Shape;33;p6"/>
          <p:cNvSpPr/>
          <p:nvPr/>
        </p:nvSpPr>
        <p:spPr>
          <a:xfrm>
            <a:off x="0" y="0"/>
            <a:ext cx="6862500" cy="5143500"/>
          </a:xfrm>
          <a:prstGeom prst="rect">
            <a:avLst/>
          </a:prstGeom>
          <a:gradFill>
            <a:gsLst>
              <a:gs pos="0">
                <a:srgbClr val="1A1135">
                  <a:alpha val="67450"/>
                </a:srgbClr>
              </a:gs>
              <a:gs pos="50000">
                <a:srgbClr val="1A1135">
                  <a:alpha val="67450"/>
                </a:srgbClr>
              </a:gs>
              <a:gs pos="100000">
                <a:srgbClr val="1A1135">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 name="Google Shape;34;p6"/>
          <p:cNvPicPr preferRelativeResize="0"/>
          <p:nvPr/>
        </p:nvPicPr>
        <p:blipFill>
          <a:blip r:embed="rId2">
            <a:alphaModFix amt="50000"/>
          </a:blip>
          <a:stretch>
            <a:fillRect/>
          </a:stretch>
        </p:blipFill>
        <p:spPr>
          <a:xfrm>
            <a:off x="0" y="0"/>
            <a:ext cx="9144000" cy="5143500"/>
          </a:xfrm>
          <a:prstGeom prst="rect">
            <a:avLst/>
          </a:prstGeom>
          <a:noFill/>
          <a:ln>
            <a:noFill/>
          </a:ln>
        </p:spPr>
      </p:pic>
      <p:pic>
        <p:nvPicPr>
          <p:cNvPr id="35" name="Google Shape;35;p6"/>
          <p:cNvPicPr preferRelativeResize="0"/>
          <p:nvPr/>
        </p:nvPicPr>
        <p:blipFill rotWithShape="1">
          <a:blip r:embed="rId3">
            <a:alphaModFix/>
          </a:blip>
          <a:srcRect b="0" l="5320" r="0" t="0"/>
          <a:stretch/>
        </p:blipFill>
        <p:spPr>
          <a:xfrm>
            <a:off x="0" y="357876"/>
            <a:ext cx="6655800" cy="975100"/>
          </a:xfrm>
          <a:prstGeom prst="rect">
            <a:avLst/>
          </a:prstGeom>
          <a:noFill/>
          <a:ln>
            <a:noFill/>
          </a:ln>
        </p:spPr>
      </p:pic>
      <p:sp>
        <p:nvSpPr>
          <p:cNvPr id="36" name="Google Shape;36;p6"/>
          <p:cNvSpPr txBox="1"/>
          <p:nvPr>
            <p:ph type="title"/>
          </p:nvPr>
        </p:nvSpPr>
        <p:spPr>
          <a:xfrm>
            <a:off x="457200" y="465250"/>
            <a:ext cx="5868600" cy="7518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6"/>
          <p:cNvSpPr txBox="1"/>
          <p:nvPr>
            <p:ph idx="1" type="body"/>
          </p:nvPr>
        </p:nvSpPr>
        <p:spPr>
          <a:xfrm>
            <a:off x="457200" y="1499500"/>
            <a:ext cx="4401000" cy="3126900"/>
          </a:xfrm>
          <a:prstGeom prst="rect">
            <a:avLst/>
          </a:prstGeom>
        </p:spPr>
        <p:txBody>
          <a:bodyPr anchorCtr="0" anchor="t" bIns="0" lIns="0" spcFirstLastPara="1" rIns="0" wrap="square" tIns="0">
            <a:noAutofit/>
          </a:bodyPr>
          <a:lstStyle>
            <a:lvl1pPr indent="-342900" lvl="0" marL="457200" rtl="0">
              <a:spcBef>
                <a:spcPts val="600"/>
              </a:spcBef>
              <a:spcAft>
                <a:spcPts val="0"/>
              </a:spcAft>
              <a:buClr>
                <a:schemeClr val="lt2"/>
              </a:buClr>
              <a:buSzPts val="1800"/>
              <a:buChar char="✔"/>
              <a:defRPr/>
            </a:lvl1pPr>
            <a:lvl2pPr indent="-393700" lvl="1" marL="914400" rtl="0">
              <a:spcBef>
                <a:spcPts val="0"/>
              </a:spcBef>
              <a:spcAft>
                <a:spcPts val="0"/>
              </a:spcAft>
              <a:buSzPts val="2600"/>
              <a:buChar char="○"/>
              <a:defRPr/>
            </a:lvl2pPr>
            <a:lvl3pPr indent="-393700" lvl="2" marL="1371600" rtl="0">
              <a:spcBef>
                <a:spcPts val="0"/>
              </a:spcBef>
              <a:spcAft>
                <a:spcPts val="0"/>
              </a:spcAft>
              <a:buSzPts val="2600"/>
              <a:buChar char="■"/>
              <a:defRPr/>
            </a:lvl3pPr>
            <a:lvl4pPr indent="-393700" lvl="3" marL="1828800" rtl="0">
              <a:spcBef>
                <a:spcPts val="0"/>
              </a:spcBef>
              <a:spcAft>
                <a:spcPts val="0"/>
              </a:spcAft>
              <a:buSzPts val="2600"/>
              <a:buChar char="●"/>
              <a:defRPr/>
            </a:lvl4pPr>
            <a:lvl5pPr indent="-393700" lvl="4" marL="2286000" rtl="0">
              <a:spcBef>
                <a:spcPts val="0"/>
              </a:spcBef>
              <a:spcAft>
                <a:spcPts val="0"/>
              </a:spcAft>
              <a:buSzPts val="2600"/>
              <a:buChar char="○"/>
              <a:defRPr/>
            </a:lvl5pPr>
            <a:lvl6pPr indent="-393700" lvl="5" marL="2743200" rtl="0">
              <a:spcBef>
                <a:spcPts val="0"/>
              </a:spcBef>
              <a:spcAft>
                <a:spcPts val="0"/>
              </a:spcAft>
              <a:buSzPts val="2600"/>
              <a:buChar char="■"/>
              <a:defRPr/>
            </a:lvl6pPr>
            <a:lvl7pPr indent="-393700" lvl="6" marL="3200400" rtl="0">
              <a:spcBef>
                <a:spcPts val="0"/>
              </a:spcBef>
              <a:spcAft>
                <a:spcPts val="0"/>
              </a:spcAft>
              <a:buSzPts val="2600"/>
              <a:buChar char="●"/>
              <a:defRPr/>
            </a:lvl7pPr>
            <a:lvl8pPr indent="-393700" lvl="7" marL="3657600" rtl="0">
              <a:spcBef>
                <a:spcPts val="0"/>
              </a:spcBef>
              <a:spcAft>
                <a:spcPts val="0"/>
              </a:spcAft>
              <a:buSzPts val="2600"/>
              <a:buChar char="○"/>
              <a:defRPr/>
            </a:lvl8pPr>
            <a:lvl9pPr indent="-393700" lvl="8" marL="4114800" rtl="0">
              <a:spcBef>
                <a:spcPts val="0"/>
              </a:spcBef>
              <a:spcAft>
                <a:spcPts val="0"/>
              </a:spcAft>
              <a:buSzPts val="2600"/>
              <a:buChar char="■"/>
              <a:defRPr/>
            </a:lvl9pPr>
          </a:lstStyle>
          <a:p/>
        </p:txBody>
      </p:sp>
      <p:sp>
        <p:nvSpPr>
          <p:cNvPr id="38" name="Google Shape;38;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0" l="5320" r="0" t="0"/>
          <a:stretch/>
        </p:blipFill>
        <p:spPr>
          <a:xfrm>
            <a:off x="0" y="357876"/>
            <a:ext cx="6655800" cy="975100"/>
          </a:xfrm>
          <a:prstGeom prst="rect">
            <a:avLst/>
          </a:prstGeom>
          <a:noFill/>
          <a:ln>
            <a:noFill/>
          </a:ln>
        </p:spPr>
      </p:pic>
      <p:pic>
        <p:nvPicPr>
          <p:cNvPr id="41" name="Google Shape;41;p7"/>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42" name="Google Shape;42;p7"/>
          <p:cNvSpPr txBox="1"/>
          <p:nvPr>
            <p:ph type="title"/>
          </p:nvPr>
        </p:nvSpPr>
        <p:spPr>
          <a:xfrm>
            <a:off x="457200" y="465250"/>
            <a:ext cx="5868600" cy="7518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3" name="Google Shape;43;p7"/>
          <p:cNvSpPr txBox="1"/>
          <p:nvPr>
            <p:ph idx="1" type="body"/>
          </p:nvPr>
        </p:nvSpPr>
        <p:spPr>
          <a:xfrm>
            <a:off x="457200" y="1499500"/>
            <a:ext cx="3929700" cy="31269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sz="24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44" name="Google Shape;44;p7"/>
          <p:cNvSpPr txBox="1"/>
          <p:nvPr>
            <p:ph idx="2" type="body"/>
          </p:nvPr>
        </p:nvSpPr>
        <p:spPr>
          <a:xfrm>
            <a:off x="4757101" y="1499500"/>
            <a:ext cx="3929700" cy="31269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sz="24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45" name="Google Shape;45;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b="0" l="5320" r="0" t="0"/>
          <a:stretch/>
        </p:blipFill>
        <p:spPr>
          <a:xfrm>
            <a:off x="0" y="357876"/>
            <a:ext cx="6655800" cy="975100"/>
          </a:xfrm>
          <a:prstGeom prst="rect">
            <a:avLst/>
          </a:prstGeom>
          <a:noFill/>
          <a:ln>
            <a:noFill/>
          </a:ln>
        </p:spPr>
      </p:pic>
      <p:pic>
        <p:nvPicPr>
          <p:cNvPr id="48" name="Google Shape;48;p8"/>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49" name="Google Shape;49;p8"/>
          <p:cNvSpPr txBox="1"/>
          <p:nvPr>
            <p:ph type="title"/>
          </p:nvPr>
        </p:nvSpPr>
        <p:spPr>
          <a:xfrm>
            <a:off x="457200" y="465250"/>
            <a:ext cx="5868600" cy="7518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0" name="Google Shape;50;p8"/>
          <p:cNvSpPr txBox="1"/>
          <p:nvPr>
            <p:ph idx="1" type="body"/>
          </p:nvPr>
        </p:nvSpPr>
        <p:spPr>
          <a:xfrm>
            <a:off x="457200" y="1499500"/>
            <a:ext cx="2520300" cy="3126900"/>
          </a:xfrm>
          <a:prstGeom prst="rect">
            <a:avLst/>
          </a:prstGeom>
        </p:spPr>
        <p:txBody>
          <a:bodyPr anchorCtr="0" anchor="t" bIns="0" lIns="0" spcFirstLastPara="1" rIns="0" wrap="square" tIns="0">
            <a:noAutofit/>
          </a:bodyPr>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51" name="Google Shape;51;p8"/>
          <p:cNvSpPr txBox="1"/>
          <p:nvPr>
            <p:ph idx="2" type="body"/>
          </p:nvPr>
        </p:nvSpPr>
        <p:spPr>
          <a:xfrm>
            <a:off x="3311850" y="1499500"/>
            <a:ext cx="2520300" cy="3126900"/>
          </a:xfrm>
          <a:prstGeom prst="rect">
            <a:avLst/>
          </a:prstGeom>
        </p:spPr>
        <p:txBody>
          <a:bodyPr anchorCtr="0" anchor="t" bIns="0" lIns="0" spcFirstLastPara="1" rIns="0" wrap="square" tIns="0">
            <a:noAutofit/>
          </a:bodyPr>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52" name="Google Shape;52;p8"/>
          <p:cNvSpPr txBox="1"/>
          <p:nvPr>
            <p:ph idx="3" type="body"/>
          </p:nvPr>
        </p:nvSpPr>
        <p:spPr>
          <a:xfrm>
            <a:off x="6166500" y="1499500"/>
            <a:ext cx="2520300" cy="3126900"/>
          </a:xfrm>
          <a:prstGeom prst="rect">
            <a:avLst/>
          </a:prstGeom>
        </p:spPr>
        <p:txBody>
          <a:bodyPr anchorCtr="0" anchor="t" bIns="0" lIns="0" spcFirstLastPara="1" rIns="0" wrap="square" tIns="0">
            <a:noAutofit/>
          </a:bodyPr>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53" name="Google Shape;5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pic>
        <p:nvPicPr>
          <p:cNvPr id="55" name="Google Shape;55;p9"/>
          <p:cNvPicPr preferRelativeResize="0"/>
          <p:nvPr/>
        </p:nvPicPr>
        <p:blipFill rotWithShape="1">
          <a:blip r:embed="rId2">
            <a:alphaModFix/>
          </a:blip>
          <a:srcRect b="0" l="5320" r="0" t="0"/>
          <a:stretch/>
        </p:blipFill>
        <p:spPr>
          <a:xfrm>
            <a:off x="0" y="357876"/>
            <a:ext cx="6655800" cy="975100"/>
          </a:xfrm>
          <a:prstGeom prst="rect">
            <a:avLst/>
          </a:prstGeom>
          <a:noFill/>
          <a:ln>
            <a:noFill/>
          </a:ln>
        </p:spPr>
      </p:pic>
      <p:pic>
        <p:nvPicPr>
          <p:cNvPr id="56" name="Google Shape;56;p9"/>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57" name="Google Shape;57;p9"/>
          <p:cNvSpPr txBox="1"/>
          <p:nvPr>
            <p:ph type="title"/>
          </p:nvPr>
        </p:nvSpPr>
        <p:spPr>
          <a:xfrm>
            <a:off x="457200" y="465250"/>
            <a:ext cx="5868600" cy="7518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8" name="Google Shape;58;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grpSp>
        <p:nvGrpSpPr>
          <p:cNvPr id="60" name="Google Shape;60;p10"/>
          <p:cNvGrpSpPr/>
          <p:nvPr/>
        </p:nvGrpSpPr>
        <p:grpSpPr>
          <a:xfrm>
            <a:off x="1507075" y="4334225"/>
            <a:ext cx="6144575" cy="537750"/>
            <a:chOff x="1507075" y="4334225"/>
            <a:chExt cx="6144575" cy="537750"/>
          </a:xfrm>
        </p:grpSpPr>
        <p:pic>
          <p:nvPicPr>
            <p:cNvPr id="61" name="Google Shape;61;p10"/>
            <p:cNvPicPr preferRelativeResize="0"/>
            <p:nvPr/>
          </p:nvPicPr>
          <p:blipFill>
            <a:blip r:embed="rId2">
              <a:alphaModFix/>
            </a:blip>
            <a:stretch>
              <a:fillRect/>
            </a:stretch>
          </p:blipFill>
          <p:spPr>
            <a:xfrm>
              <a:off x="1507075" y="4334225"/>
              <a:ext cx="3986087" cy="529765"/>
            </a:xfrm>
            <a:prstGeom prst="rect">
              <a:avLst/>
            </a:prstGeom>
            <a:noFill/>
            <a:ln>
              <a:noFill/>
            </a:ln>
          </p:spPr>
        </p:pic>
        <p:pic>
          <p:nvPicPr>
            <p:cNvPr id="62" name="Google Shape;62;p10"/>
            <p:cNvPicPr preferRelativeResize="0"/>
            <p:nvPr/>
          </p:nvPicPr>
          <p:blipFill>
            <a:blip r:embed="rId2">
              <a:alphaModFix/>
            </a:blip>
            <a:stretch>
              <a:fillRect/>
            </a:stretch>
          </p:blipFill>
          <p:spPr>
            <a:xfrm flipH="1">
              <a:off x="3665564" y="4342210"/>
              <a:ext cx="3986087" cy="529765"/>
            </a:xfrm>
            <a:prstGeom prst="rect">
              <a:avLst/>
            </a:prstGeom>
            <a:noFill/>
            <a:ln>
              <a:noFill/>
            </a:ln>
          </p:spPr>
        </p:pic>
      </p:grpSp>
      <p:pic>
        <p:nvPicPr>
          <p:cNvPr id="63" name="Google Shape;63;p10"/>
          <p:cNvPicPr preferRelativeResize="0"/>
          <p:nvPr/>
        </p:nvPicPr>
        <p:blipFill>
          <a:blip r:embed="rId3">
            <a:alphaModFix amt="50000"/>
          </a:blip>
          <a:stretch>
            <a:fillRect/>
          </a:stretch>
        </p:blipFill>
        <p:spPr>
          <a:xfrm>
            <a:off x="0" y="0"/>
            <a:ext cx="9144000" cy="5143500"/>
          </a:xfrm>
          <a:prstGeom prst="rect">
            <a:avLst/>
          </a:prstGeom>
          <a:noFill/>
          <a:ln>
            <a:noFill/>
          </a:ln>
        </p:spPr>
      </p:pic>
      <p:sp>
        <p:nvSpPr>
          <p:cNvPr id="64" name="Google Shape;64;p10"/>
          <p:cNvSpPr txBox="1"/>
          <p:nvPr>
            <p:ph idx="1" type="body"/>
          </p:nvPr>
        </p:nvSpPr>
        <p:spPr>
          <a:xfrm>
            <a:off x="1646175" y="4386854"/>
            <a:ext cx="5851500" cy="393600"/>
          </a:xfrm>
          <a:prstGeom prst="rect">
            <a:avLst/>
          </a:prstGeom>
        </p:spPr>
        <p:txBody>
          <a:bodyPr anchorCtr="0" anchor="ctr" bIns="0" lIns="0" spcFirstLastPara="1" rIns="0" wrap="square" tIns="0">
            <a:noAutofit/>
          </a:bodyPr>
          <a:lstStyle>
            <a:lvl1pPr indent="-228600" lvl="0" marL="457200" rtl="0" algn="ctr">
              <a:lnSpc>
                <a:spcPct val="90000"/>
              </a:lnSpc>
              <a:spcBef>
                <a:spcPts val="360"/>
              </a:spcBef>
              <a:spcAft>
                <a:spcPts val="0"/>
              </a:spcAft>
              <a:buClr>
                <a:schemeClr val="dk2"/>
              </a:buClr>
              <a:buSzPts val="1600"/>
              <a:buNone/>
              <a:defRPr sz="1600">
                <a:solidFill>
                  <a:schemeClr val="dk2"/>
                </a:solidFill>
              </a:defRPr>
            </a:lvl1pPr>
          </a:lstStyle>
          <a:p/>
        </p:txBody>
      </p:sp>
      <p:sp>
        <p:nvSpPr>
          <p:cNvPr id="65" name="Google Shape;65;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2"/>
            </a:gs>
            <a:gs pos="100000">
              <a:schemeClr val="accent1"/>
            </a:gs>
          </a:gsLst>
          <a:lin ang="2700006"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65250"/>
            <a:ext cx="5868600" cy="751800"/>
          </a:xfrm>
          <a:prstGeom prst="rect">
            <a:avLst/>
          </a:prstGeom>
          <a:noFill/>
          <a:ln>
            <a:noFill/>
          </a:ln>
        </p:spPr>
        <p:txBody>
          <a:bodyPr anchorCtr="0" anchor="ctr" bIns="0" lIns="0" spcFirstLastPara="1" rIns="0" wrap="square" tIns="0">
            <a:noAutofit/>
          </a:bodyPr>
          <a:lstStyle>
            <a:lvl1pPr lvl="0"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1pPr>
            <a:lvl2pPr lvl="1"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2pPr>
            <a:lvl3pPr lvl="2"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3pPr>
            <a:lvl4pPr lvl="3"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4pPr>
            <a:lvl5pPr lvl="4"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5pPr>
            <a:lvl6pPr lvl="5"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6pPr>
            <a:lvl7pPr lvl="6"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7pPr>
            <a:lvl8pPr lvl="7"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8pPr>
            <a:lvl9pPr lvl="8" rtl="0">
              <a:lnSpc>
                <a:spcPct val="90000"/>
              </a:lnSpc>
              <a:spcBef>
                <a:spcPts val="0"/>
              </a:spcBef>
              <a:spcAft>
                <a:spcPts val="0"/>
              </a:spcAft>
              <a:buClr>
                <a:schemeClr val="dk1"/>
              </a:buClr>
              <a:buSzPts val="3600"/>
              <a:buFont typeface="Caveat Brush"/>
              <a:buNone/>
              <a:defRPr sz="3600">
                <a:solidFill>
                  <a:schemeClr val="dk1"/>
                </a:solidFill>
                <a:latin typeface="Caveat Brush"/>
                <a:ea typeface="Caveat Brush"/>
                <a:cs typeface="Caveat Brush"/>
                <a:sym typeface="Caveat Brush"/>
              </a:defRPr>
            </a:lvl9pPr>
          </a:lstStyle>
          <a:p/>
        </p:txBody>
      </p:sp>
      <p:sp>
        <p:nvSpPr>
          <p:cNvPr id="7" name="Google Shape;7;p1"/>
          <p:cNvSpPr txBox="1"/>
          <p:nvPr>
            <p:ph idx="1" type="body"/>
          </p:nvPr>
        </p:nvSpPr>
        <p:spPr>
          <a:xfrm>
            <a:off x="457200" y="1499500"/>
            <a:ext cx="8229600" cy="3126900"/>
          </a:xfrm>
          <a:prstGeom prst="rect">
            <a:avLst/>
          </a:prstGeom>
          <a:noFill/>
          <a:ln>
            <a:noFill/>
          </a:ln>
          <a:effectLst>
            <a:outerShdw blurRad="42863" rotWithShape="0" algn="bl" dir="5400000" dist="9525">
              <a:schemeClr val="dk1">
                <a:alpha val="20000"/>
              </a:schemeClr>
            </a:outerShdw>
          </a:effectLst>
        </p:spPr>
        <p:txBody>
          <a:bodyPr anchorCtr="0" anchor="t" bIns="0" lIns="0" spcFirstLastPara="1" rIns="0" wrap="square" tIns="0">
            <a:noAutofit/>
          </a:bodyPr>
          <a:lstStyle>
            <a:lvl1pPr indent="-342900" lvl="0" marL="457200" rtl="0">
              <a:lnSpc>
                <a:spcPct val="115000"/>
              </a:lnSpc>
              <a:spcBef>
                <a:spcPts val="600"/>
              </a:spcBef>
              <a:spcAft>
                <a:spcPts val="0"/>
              </a:spcAft>
              <a:buClr>
                <a:schemeClr val="dk1"/>
              </a:buClr>
              <a:buSzPts val="1800"/>
              <a:buFont typeface="Patrick Hand"/>
              <a:buChar char="✔"/>
              <a:defRPr sz="2600">
                <a:solidFill>
                  <a:schemeClr val="lt1"/>
                </a:solidFill>
                <a:latin typeface="Patrick Hand"/>
                <a:ea typeface="Patrick Hand"/>
                <a:cs typeface="Patrick Hand"/>
                <a:sym typeface="Patrick Hand"/>
              </a:defRPr>
            </a:lvl1pPr>
            <a:lvl2pPr indent="-393700" lvl="1" marL="9144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2pPr>
            <a:lvl3pPr indent="-393700" lvl="2" marL="13716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3pPr>
            <a:lvl4pPr indent="-393700" lvl="3" marL="18288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4pPr>
            <a:lvl5pPr indent="-393700" lvl="4" marL="22860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5pPr>
            <a:lvl6pPr indent="-393700" lvl="5" marL="27432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6pPr>
            <a:lvl7pPr indent="-393700" lvl="6" marL="32004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7pPr>
            <a:lvl8pPr indent="-393700" lvl="7" marL="36576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8pPr>
            <a:lvl9pPr indent="-393700" lvl="8" marL="4114800" rtl="0">
              <a:lnSpc>
                <a:spcPct val="115000"/>
              </a:lnSpc>
              <a:spcBef>
                <a:spcPts val="0"/>
              </a:spcBef>
              <a:spcAft>
                <a:spcPts val="0"/>
              </a:spcAft>
              <a:buClr>
                <a:schemeClr val="lt1"/>
              </a:buClr>
              <a:buSzPts val="2600"/>
              <a:buFont typeface="Patrick Hand"/>
              <a:buChar char="■"/>
              <a:defRPr sz="2600">
                <a:solidFill>
                  <a:schemeClr val="lt1"/>
                </a:solidFill>
                <a:latin typeface="Patrick Hand"/>
                <a:ea typeface="Patrick Hand"/>
                <a:cs typeface="Patrick Hand"/>
                <a:sym typeface="Patrick Hand"/>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sz="1300">
                <a:solidFill>
                  <a:schemeClr val="dk1"/>
                </a:solidFill>
                <a:latin typeface="Caveat Brush"/>
                <a:ea typeface="Caveat Brush"/>
                <a:cs typeface="Caveat Brush"/>
                <a:sym typeface="Caveat Brush"/>
              </a:defRPr>
            </a:lvl1pPr>
            <a:lvl2pPr lvl="1" rtl="0" algn="r">
              <a:buNone/>
              <a:defRPr sz="1300">
                <a:solidFill>
                  <a:schemeClr val="dk1"/>
                </a:solidFill>
                <a:latin typeface="Caveat Brush"/>
                <a:ea typeface="Caveat Brush"/>
                <a:cs typeface="Caveat Brush"/>
                <a:sym typeface="Caveat Brush"/>
              </a:defRPr>
            </a:lvl2pPr>
            <a:lvl3pPr lvl="2" rtl="0" algn="r">
              <a:buNone/>
              <a:defRPr sz="1300">
                <a:solidFill>
                  <a:schemeClr val="dk1"/>
                </a:solidFill>
                <a:latin typeface="Caveat Brush"/>
                <a:ea typeface="Caveat Brush"/>
                <a:cs typeface="Caveat Brush"/>
                <a:sym typeface="Caveat Brush"/>
              </a:defRPr>
            </a:lvl3pPr>
            <a:lvl4pPr lvl="3" rtl="0" algn="r">
              <a:buNone/>
              <a:defRPr sz="1300">
                <a:solidFill>
                  <a:schemeClr val="dk1"/>
                </a:solidFill>
                <a:latin typeface="Caveat Brush"/>
                <a:ea typeface="Caveat Brush"/>
                <a:cs typeface="Caveat Brush"/>
                <a:sym typeface="Caveat Brush"/>
              </a:defRPr>
            </a:lvl4pPr>
            <a:lvl5pPr lvl="4" rtl="0" algn="r">
              <a:buNone/>
              <a:defRPr sz="1300">
                <a:solidFill>
                  <a:schemeClr val="dk1"/>
                </a:solidFill>
                <a:latin typeface="Caveat Brush"/>
                <a:ea typeface="Caveat Brush"/>
                <a:cs typeface="Caveat Brush"/>
                <a:sym typeface="Caveat Brush"/>
              </a:defRPr>
            </a:lvl5pPr>
            <a:lvl6pPr lvl="5" rtl="0" algn="r">
              <a:buNone/>
              <a:defRPr sz="1300">
                <a:solidFill>
                  <a:schemeClr val="dk1"/>
                </a:solidFill>
                <a:latin typeface="Caveat Brush"/>
                <a:ea typeface="Caveat Brush"/>
                <a:cs typeface="Caveat Brush"/>
                <a:sym typeface="Caveat Brush"/>
              </a:defRPr>
            </a:lvl6pPr>
            <a:lvl7pPr lvl="6" rtl="0" algn="r">
              <a:buNone/>
              <a:defRPr sz="1300">
                <a:solidFill>
                  <a:schemeClr val="dk1"/>
                </a:solidFill>
                <a:latin typeface="Caveat Brush"/>
                <a:ea typeface="Caveat Brush"/>
                <a:cs typeface="Caveat Brush"/>
                <a:sym typeface="Caveat Brush"/>
              </a:defRPr>
            </a:lvl7pPr>
            <a:lvl8pPr lvl="7" rtl="0" algn="r">
              <a:buNone/>
              <a:defRPr sz="1300">
                <a:solidFill>
                  <a:schemeClr val="dk1"/>
                </a:solidFill>
                <a:latin typeface="Caveat Brush"/>
                <a:ea typeface="Caveat Brush"/>
                <a:cs typeface="Caveat Brush"/>
                <a:sym typeface="Caveat Brush"/>
              </a:defRPr>
            </a:lvl8pPr>
            <a:lvl9pPr lvl="8" rtl="0" algn="r">
              <a:buNone/>
              <a:defRPr sz="1300">
                <a:solidFill>
                  <a:schemeClr val="dk1"/>
                </a:solidFill>
                <a:latin typeface="Caveat Brush"/>
                <a:ea typeface="Caveat Brush"/>
                <a:cs typeface="Caveat Brush"/>
                <a:sym typeface="Caveat Brush"/>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drive.google.com/file/d/1Kv9TkXb9Ux-brtPzqoRN77amCsPkDJhP/view" TargetMode="Externa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5.jpg"/><Relationship Id="rId5" Type="http://schemas.openxmlformats.org/officeDocument/2006/relationships/image" Target="../media/image6.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4"/>
          <p:cNvSpPr txBox="1"/>
          <p:nvPr>
            <p:ph type="ctrTitle"/>
          </p:nvPr>
        </p:nvSpPr>
        <p:spPr>
          <a:xfrm>
            <a:off x="140625" y="1640850"/>
            <a:ext cx="6483000" cy="186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i="1" lang="en" sz="3400">
                <a:solidFill>
                  <a:srgbClr val="8A3ACC"/>
                </a:solidFill>
              </a:rPr>
              <a:t>NFT-Create</a:t>
            </a:r>
            <a:r>
              <a:rPr lang="en" sz="3400">
                <a:solidFill>
                  <a:srgbClr val="8A3ACC"/>
                </a:solidFill>
              </a:rPr>
              <a:t> for VR</a:t>
            </a:r>
            <a:r>
              <a:rPr lang="en" sz="3400"/>
              <a:t>: Persevering and Protecting the Artistic Process in NFTs through In-App Integration of Minting and Selling    </a:t>
            </a:r>
            <a:endParaRPr sz="3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186" name="Shape 186"/>
        <p:cNvGrpSpPr/>
        <p:nvPr/>
      </p:nvGrpSpPr>
      <p:grpSpPr>
        <a:xfrm>
          <a:off x="0" y="0"/>
          <a:ext cx="0" cy="0"/>
          <a:chOff x="0" y="0"/>
          <a:chExt cx="0" cy="0"/>
        </a:xfrm>
      </p:grpSpPr>
      <p:sp>
        <p:nvSpPr>
          <p:cNvPr id="187" name="Google Shape;187;p23"/>
          <p:cNvSpPr txBox="1"/>
          <p:nvPr>
            <p:ph type="title"/>
          </p:nvPr>
        </p:nvSpPr>
        <p:spPr>
          <a:xfrm>
            <a:off x="457200" y="465250"/>
            <a:ext cx="62253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Prototype Walkthrough</a:t>
            </a:r>
            <a:endParaRPr/>
          </a:p>
        </p:txBody>
      </p:sp>
      <p:sp>
        <p:nvSpPr>
          <p:cNvPr id="188" name="Google Shape;188;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23" title="Usable.mov">
            <a:hlinkClick r:id="rId3"/>
          </p:cNvPr>
          <p:cNvPicPr preferRelativeResize="0"/>
          <p:nvPr/>
        </p:nvPicPr>
        <p:blipFill>
          <a:blip r:embed="rId4">
            <a:alphaModFix/>
          </a:blip>
          <a:stretch>
            <a:fillRect/>
          </a:stretch>
        </p:blipFill>
        <p:spPr>
          <a:xfrm>
            <a:off x="1410525" y="1436050"/>
            <a:ext cx="6438490" cy="3621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193" name="Shape 193"/>
        <p:cNvGrpSpPr/>
        <p:nvPr/>
      </p:nvGrpSpPr>
      <p:grpSpPr>
        <a:xfrm>
          <a:off x="0" y="0"/>
          <a:ext cx="0" cy="0"/>
          <a:chOff x="0" y="0"/>
          <a:chExt cx="0" cy="0"/>
        </a:xfrm>
      </p:grpSpPr>
      <p:sp>
        <p:nvSpPr>
          <p:cNvPr id="194" name="Google Shape;194;p24"/>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Participant Demographics</a:t>
            </a:r>
            <a:endParaRPr/>
          </a:p>
        </p:txBody>
      </p:sp>
      <p:sp>
        <p:nvSpPr>
          <p:cNvPr id="195" name="Google Shape;195;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4"/>
          <p:cNvSpPr txBox="1"/>
          <p:nvPr/>
        </p:nvSpPr>
        <p:spPr>
          <a:xfrm>
            <a:off x="459600" y="1369100"/>
            <a:ext cx="1714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u="sng">
                <a:solidFill>
                  <a:schemeClr val="lt1"/>
                </a:solidFill>
                <a:latin typeface="Patrick Hand"/>
                <a:ea typeface="Patrick Hand"/>
                <a:cs typeface="Patrick Hand"/>
                <a:sym typeface="Patrick Hand"/>
              </a:rPr>
              <a:t>Age</a:t>
            </a:r>
            <a:r>
              <a:rPr lang="en" sz="2500">
                <a:solidFill>
                  <a:schemeClr val="lt1"/>
                </a:solidFill>
                <a:latin typeface="Patrick Hand"/>
                <a:ea typeface="Patrick Hand"/>
                <a:cs typeface="Patrick Hand"/>
                <a:sym typeface="Patrick Hand"/>
              </a:rPr>
              <a:t> </a:t>
            </a:r>
            <a:endParaRPr sz="2500">
              <a:solidFill>
                <a:schemeClr val="lt1"/>
              </a:solidFill>
              <a:latin typeface="Patrick Hand"/>
              <a:ea typeface="Patrick Hand"/>
              <a:cs typeface="Patrick Hand"/>
              <a:sym typeface="Patrick Hand"/>
            </a:endParaRPr>
          </a:p>
        </p:txBody>
      </p:sp>
      <p:sp>
        <p:nvSpPr>
          <p:cNvPr id="197" name="Google Shape;197;p24"/>
          <p:cNvSpPr txBox="1"/>
          <p:nvPr/>
        </p:nvSpPr>
        <p:spPr>
          <a:xfrm>
            <a:off x="3048600" y="1369100"/>
            <a:ext cx="3046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u="sng">
                <a:solidFill>
                  <a:schemeClr val="lt1"/>
                </a:solidFill>
                <a:latin typeface="Patrick Hand"/>
                <a:ea typeface="Patrick Hand"/>
                <a:cs typeface="Patrick Hand"/>
                <a:sym typeface="Patrick Hand"/>
              </a:rPr>
              <a:t>Gender Identity</a:t>
            </a:r>
            <a:r>
              <a:rPr lang="en" sz="2500">
                <a:solidFill>
                  <a:schemeClr val="lt1"/>
                </a:solidFill>
                <a:latin typeface="Patrick Hand"/>
                <a:ea typeface="Patrick Hand"/>
                <a:cs typeface="Patrick Hand"/>
                <a:sym typeface="Patrick Hand"/>
              </a:rPr>
              <a:t> </a:t>
            </a:r>
            <a:endParaRPr sz="2500">
              <a:solidFill>
                <a:schemeClr val="lt1"/>
              </a:solidFill>
              <a:latin typeface="Patrick Hand"/>
              <a:ea typeface="Patrick Hand"/>
              <a:cs typeface="Patrick Hand"/>
              <a:sym typeface="Patrick Hand"/>
            </a:endParaRPr>
          </a:p>
        </p:txBody>
      </p:sp>
      <p:sp>
        <p:nvSpPr>
          <p:cNvPr id="198" name="Google Shape;198;p24"/>
          <p:cNvSpPr txBox="1"/>
          <p:nvPr/>
        </p:nvSpPr>
        <p:spPr>
          <a:xfrm>
            <a:off x="111000" y="2090550"/>
            <a:ext cx="24117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Patrick Hand"/>
                <a:ea typeface="Patrick Hand"/>
                <a:cs typeface="Patrick Hand"/>
                <a:sym typeface="Patrick Hand"/>
              </a:rPr>
              <a:t>21 - 25yo</a:t>
            </a:r>
            <a:r>
              <a:rPr lang="en" sz="4500">
                <a:solidFill>
                  <a:srgbClr val="00FFFF"/>
                </a:solidFill>
                <a:latin typeface="Patrick Hand"/>
                <a:ea typeface="Patrick Hand"/>
                <a:cs typeface="Patrick Hand"/>
                <a:sym typeface="Patrick Hand"/>
              </a:rPr>
              <a:t> </a:t>
            </a:r>
            <a:r>
              <a:rPr lang="en" sz="4500">
                <a:solidFill>
                  <a:srgbClr val="00FFFF"/>
                </a:solidFill>
                <a:latin typeface="Patrick Hand"/>
                <a:ea typeface="Patrick Hand"/>
                <a:cs typeface="Patrick Hand"/>
                <a:sym typeface="Patrick Hand"/>
              </a:rPr>
              <a:t> </a:t>
            </a:r>
            <a:endParaRPr sz="4500">
              <a:solidFill>
                <a:srgbClr val="00FFFF"/>
              </a:solidFill>
              <a:latin typeface="Patrick Hand"/>
              <a:ea typeface="Patrick Hand"/>
              <a:cs typeface="Patrick Hand"/>
              <a:sym typeface="Patrick Hand"/>
            </a:endParaRPr>
          </a:p>
        </p:txBody>
      </p:sp>
      <p:pic>
        <p:nvPicPr>
          <p:cNvPr id="199" name="Google Shape;199;p24"/>
          <p:cNvPicPr preferRelativeResize="0"/>
          <p:nvPr/>
        </p:nvPicPr>
        <p:blipFill>
          <a:blip r:embed="rId3">
            <a:alphaModFix/>
          </a:blip>
          <a:stretch>
            <a:fillRect/>
          </a:stretch>
        </p:blipFill>
        <p:spPr>
          <a:xfrm>
            <a:off x="2858750" y="2009501"/>
            <a:ext cx="674700" cy="1124500"/>
          </a:xfrm>
          <a:prstGeom prst="rect">
            <a:avLst/>
          </a:prstGeom>
          <a:noFill/>
          <a:ln>
            <a:noFill/>
          </a:ln>
        </p:spPr>
      </p:pic>
      <p:sp>
        <p:nvSpPr>
          <p:cNvPr id="200" name="Google Shape;200;p24"/>
          <p:cNvSpPr txBox="1"/>
          <p:nvPr/>
        </p:nvSpPr>
        <p:spPr>
          <a:xfrm>
            <a:off x="3002263" y="2167750"/>
            <a:ext cx="19233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Patrick Hand"/>
                <a:ea typeface="Patrick Hand"/>
                <a:cs typeface="Patrick Hand"/>
                <a:sym typeface="Patrick Hand"/>
              </a:rPr>
              <a:t>= 60%</a:t>
            </a:r>
            <a:r>
              <a:rPr lang="en" sz="4100">
                <a:solidFill>
                  <a:schemeClr val="lt1"/>
                </a:solidFill>
                <a:latin typeface="Patrick Hand"/>
                <a:ea typeface="Patrick Hand"/>
                <a:cs typeface="Patrick Hand"/>
                <a:sym typeface="Patrick Hand"/>
              </a:rPr>
              <a:t> </a:t>
            </a:r>
            <a:endParaRPr sz="4100">
              <a:solidFill>
                <a:schemeClr val="lt1"/>
              </a:solidFill>
              <a:latin typeface="Patrick Hand"/>
              <a:ea typeface="Patrick Hand"/>
              <a:cs typeface="Patrick Hand"/>
              <a:sym typeface="Patrick Hand"/>
            </a:endParaRPr>
          </a:p>
        </p:txBody>
      </p:sp>
      <p:pic>
        <p:nvPicPr>
          <p:cNvPr id="201" name="Google Shape;201;p24"/>
          <p:cNvPicPr preferRelativeResize="0"/>
          <p:nvPr/>
        </p:nvPicPr>
        <p:blipFill>
          <a:blip r:embed="rId4">
            <a:alphaModFix/>
          </a:blip>
          <a:stretch>
            <a:fillRect/>
          </a:stretch>
        </p:blipFill>
        <p:spPr>
          <a:xfrm>
            <a:off x="4677712" y="2090550"/>
            <a:ext cx="970101" cy="970101"/>
          </a:xfrm>
          <a:prstGeom prst="rect">
            <a:avLst/>
          </a:prstGeom>
          <a:noFill/>
          <a:ln>
            <a:noFill/>
          </a:ln>
        </p:spPr>
      </p:pic>
      <p:sp>
        <p:nvSpPr>
          <p:cNvPr id="202" name="Google Shape;202;p24"/>
          <p:cNvSpPr txBox="1"/>
          <p:nvPr/>
        </p:nvSpPr>
        <p:spPr>
          <a:xfrm>
            <a:off x="4942050" y="2167750"/>
            <a:ext cx="19233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400">
                <a:solidFill>
                  <a:schemeClr val="lt1"/>
                </a:solidFill>
                <a:latin typeface="Patrick Hand"/>
                <a:ea typeface="Patrick Hand"/>
                <a:cs typeface="Patrick Hand"/>
                <a:sym typeface="Patrick Hand"/>
              </a:rPr>
              <a:t>= 40%</a:t>
            </a:r>
            <a:r>
              <a:rPr lang="en" sz="4100">
                <a:solidFill>
                  <a:schemeClr val="lt1"/>
                </a:solidFill>
                <a:latin typeface="Patrick Hand"/>
                <a:ea typeface="Patrick Hand"/>
                <a:cs typeface="Patrick Hand"/>
                <a:sym typeface="Patrick Hand"/>
              </a:rPr>
              <a:t> </a:t>
            </a:r>
            <a:endParaRPr sz="4100">
              <a:solidFill>
                <a:schemeClr val="lt1"/>
              </a:solidFill>
              <a:latin typeface="Patrick Hand"/>
              <a:ea typeface="Patrick Hand"/>
              <a:cs typeface="Patrick Hand"/>
              <a:sym typeface="Patrick Hand"/>
            </a:endParaRPr>
          </a:p>
        </p:txBody>
      </p:sp>
      <p:sp>
        <p:nvSpPr>
          <p:cNvPr id="203" name="Google Shape;203;p24"/>
          <p:cNvSpPr txBox="1"/>
          <p:nvPr/>
        </p:nvSpPr>
        <p:spPr>
          <a:xfrm>
            <a:off x="6034375" y="62375"/>
            <a:ext cx="3046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u="sng">
                <a:solidFill>
                  <a:schemeClr val="lt1"/>
                </a:solidFill>
                <a:latin typeface="Patrick Hand"/>
                <a:ea typeface="Patrick Hand"/>
                <a:cs typeface="Patrick Hand"/>
                <a:sym typeface="Patrick Hand"/>
              </a:rPr>
              <a:t>Ethnic</a:t>
            </a:r>
            <a:r>
              <a:rPr lang="en" sz="2500" u="sng">
                <a:solidFill>
                  <a:schemeClr val="lt1"/>
                </a:solidFill>
                <a:latin typeface="Patrick Hand"/>
                <a:ea typeface="Patrick Hand"/>
                <a:cs typeface="Patrick Hand"/>
                <a:sym typeface="Patrick Hand"/>
              </a:rPr>
              <a:t> Identity</a:t>
            </a:r>
            <a:r>
              <a:rPr lang="en" sz="2500">
                <a:solidFill>
                  <a:schemeClr val="lt1"/>
                </a:solidFill>
                <a:latin typeface="Patrick Hand"/>
                <a:ea typeface="Patrick Hand"/>
                <a:cs typeface="Patrick Hand"/>
                <a:sym typeface="Patrick Hand"/>
              </a:rPr>
              <a:t> </a:t>
            </a:r>
            <a:endParaRPr sz="2500">
              <a:solidFill>
                <a:schemeClr val="lt1"/>
              </a:solidFill>
              <a:latin typeface="Patrick Hand"/>
              <a:ea typeface="Patrick Hand"/>
              <a:cs typeface="Patrick Hand"/>
              <a:sym typeface="Patrick Hand"/>
            </a:endParaRPr>
          </a:p>
        </p:txBody>
      </p:sp>
      <p:sp>
        <p:nvSpPr>
          <p:cNvPr id="204" name="Google Shape;204;p24"/>
          <p:cNvSpPr txBox="1"/>
          <p:nvPr/>
        </p:nvSpPr>
        <p:spPr>
          <a:xfrm>
            <a:off x="5914075" y="531500"/>
            <a:ext cx="3287400" cy="197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lt1"/>
                </a:solidFill>
                <a:latin typeface="Patrick Hand"/>
                <a:ea typeface="Patrick Hand"/>
                <a:cs typeface="Patrick Hand"/>
                <a:sym typeface="Patrick Hand"/>
              </a:rPr>
              <a:t>White = 60%</a:t>
            </a:r>
            <a:endParaRPr sz="2900">
              <a:solidFill>
                <a:schemeClr val="lt1"/>
              </a:solidFill>
              <a:latin typeface="Patrick Hand"/>
              <a:ea typeface="Patrick Hand"/>
              <a:cs typeface="Patrick Hand"/>
              <a:sym typeface="Patrick Hand"/>
            </a:endParaRPr>
          </a:p>
          <a:p>
            <a:pPr indent="0" lvl="0" marL="0" rtl="0" algn="ctr">
              <a:spcBef>
                <a:spcPts val="0"/>
              </a:spcBef>
              <a:spcAft>
                <a:spcPts val="0"/>
              </a:spcAft>
              <a:buNone/>
            </a:pPr>
            <a:r>
              <a:rPr lang="en" sz="2900">
                <a:solidFill>
                  <a:schemeClr val="lt1"/>
                </a:solidFill>
                <a:latin typeface="Patrick Hand"/>
                <a:ea typeface="Patrick Hand"/>
                <a:cs typeface="Patrick Hand"/>
                <a:sym typeface="Patrick Hand"/>
              </a:rPr>
              <a:t>Black/African American = 20%</a:t>
            </a:r>
            <a:endParaRPr sz="2900">
              <a:solidFill>
                <a:schemeClr val="lt1"/>
              </a:solidFill>
              <a:latin typeface="Patrick Hand"/>
              <a:ea typeface="Patrick Hand"/>
              <a:cs typeface="Patrick Hand"/>
              <a:sym typeface="Patrick Hand"/>
            </a:endParaRPr>
          </a:p>
          <a:p>
            <a:pPr indent="0" lvl="0" marL="0" rtl="0" algn="ctr">
              <a:spcBef>
                <a:spcPts val="0"/>
              </a:spcBef>
              <a:spcAft>
                <a:spcPts val="0"/>
              </a:spcAft>
              <a:buNone/>
            </a:pPr>
            <a:r>
              <a:rPr lang="en" sz="2900">
                <a:solidFill>
                  <a:schemeClr val="lt1"/>
                </a:solidFill>
                <a:latin typeface="Patrick Hand"/>
                <a:ea typeface="Patrick Hand"/>
                <a:cs typeface="Patrick Hand"/>
                <a:sym typeface="Patrick Hand"/>
              </a:rPr>
              <a:t>Asian = 20% </a:t>
            </a:r>
            <a:endParaRPr sz="2900">
              <a:solidFill>
                <a:schemeClr val="lt1"/>
              </a:solidFill>
              <a:latin typeface="Patrick Hand"/>
              <a:ea typeface="Patrick Hand"/>
              <a:cs typeface="Patrick Hand"/>
              <a:sym typeface="Patrick Hand"/>
            </a:endParaRPr>
          </a:p>
        </p:txBody>
      </p:sp>
      <p:sp>
        <p:nvSpPr>
          <p:cNvPr id="205" name="Google Shape;205;p24"/>
          <p:cNvSpPr txBox="1"/>
          <p:nvPr/>
        </p:nvSpPr>
        <p:spPr>
          <a:xfrm>
            <a:off x="-206550" y="3119800"/>
            <a:ext cx="3046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u="sng">
                <a:solidFill>
                  <a:schemeClr val="lt1"/>
                </a:solidFill>
                <a:latin typeface="Patrick Hand"/>
                <a:ea typeface="Patrick Hand"/>
                <a:cs typeface="Patrick Hand"/>
                <a:sym typeface="Patrick Hand"/>
              </a:rPr>
              <a:t>Homestate</a:t>
            </a:r>
            <a:endParaRPr sz="2500">
              <a:solidFill>
                <a:schemeClr val="lt1"/>
              </a:solidFill>
              <a:latin typeface="Patrick Hand"/>
              <a:ea typeface="Patrick Hand"/>
              <a:cs typeface="Patrick Hand"/>
              <a:sym typeface="Patrick Hand"/>
            </a:endParaRPr>
          </a:p>
        </p:txBody>
      </p:sp>
      <p:pic>
        <p:nvPicPr>
          <p:cNvPr id="206" name="Google Shape;206;p24"/>
          <p:cNvPicPr preferRelativeResize="0"/>
          <p:nvPr/>
        </p:nvPicPr>
        <p:blipFill>
          <a:blip r:embed="rId5">
            <a:alphaModFix/>
          </a:blip>
          <a:stretch>
            <a:fillRect/>
          </a:stretch>
        </p:blipFill>
        <p:spPr>
          <a:xfrm>
            <a:off x="-206552" y="3652194"/>
            <a:ext cx="1923300" cy="1297106"/>
          </a:xfrm>
          <a:prstGeom prst="rect">
            <a:avLst/>
          </a:prstGeom>
          <a:noFill/>
          <a:ln>
            <a:noFill/>
          </a:ln>
        </p:spPr>
      </p:pic>
      <p:pic>
        <p:nvPicPr>
          <p:cNvPr id="207" name="Google Shape;207;p24"/>
          <p:cNvPicPr preferRelativeResize="0"/>
          <p:nvPr/>
        </p:nvPicPr>
        <p:blipFill>
          <a:blip r:embed="rId6">
            <a:alphaModFix/>
          </a:blip>
          <a:stretch>
            <a:fillRect/>
          </a:stretch>
        </p:blipFill>
        <p:spPr>
          <a:xfrm>
            <a:off x="1206350" y="3650466"/>
            <a:ext cx="1714500" cy="1300584"/>
          </a:xfrm>
          <a:prstGeom prst="rect">
            <a:avLst/>
          </a:prstGeom>
          <a:noFill/>
          <a:ln>
            <a:noFill/>
          </a:ln>
        </p:spPr>
      </p:pic>
      <p:sp>
        <p:nvSpPr>
          <p:cNvPr id="208" name="Google Shape;208;p24"/>
          <p:cNvSpPr txBox="1"/>
          <p:nvPr/>
        </p:nvSpPr>
        <p:spPr>
          <a:xfrm>
            <a:off x="0" y="3965775"/>
            <a:ext cx="1714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Patrick Hand"/>
                <a:ea typeface="Patrick Hand"/>
                <a:cs typeface="Patrick Hand"/>
                <a:sym typeface="Patrick Hand"/>
              </a:rPr>
              <a:t>80%</a:t>
            </a:r>
            <a:r>
              <a:rPr lang="en" sz="2500">
                <a:solidFill>
                  <a:schemeClr val="lt1"/>
                </a:solidFill>
                <a:latin typeface="Patrick Hand"/>
                <a:ea typeface="Patrick Hand"/>
                <a:cs typeface="Patrick Hand"/>
                <a:sym typeface="Patrick Hand"/>
              </a:rPr>
              <a:t> </a:t>
            </a:r>
            <a:endParaRPr sz="2500">
              <a:solidFill>
                <a:schemeClr val="lt1"/>
              </a:solidFill>
              <a:latin typeface="Patrick Hand"/>
              <a:ea typeface="Patrick Hand"/>
              <a:cs typeface="Patrick Hand"/>
              <a:sym typeface="Patrick Hand"/>
            </a:endParaRPr>
          </a:p>
        </p:txBody>
      </p:sp>
      <p:sp>
        <p:nvSpPr>
          <p:cNvPr id="209" name="Google Shape;209;p24"/>
          <p:cNvSpPr txBox="1"/>
          <p:nvPr/>
        </p:nvSpPr>
        <p:spPr>
          <a:xfrm>
            <a:off x="1036650" y="4016050"/>
            <a:ext cx="1714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Patrick Hand"/>
                <a:ea typeface="Patrick Hand"/>
                <a:cs typeface="Patrick Hand"/>
                <a:sym typeface="Patrick Hand"/>
              </a:rPr>
              <a:t>20</a:t>
            </a:r>
            <a:r>
              <a:rPr lang="en" sz="2500">
                <a:solidFill>
                  <a:schemeClr val="lt1"/>
                </a:solidFill>
                <a:latin typeface="Patrick Hand"/>
                <a:ea typeface="Patrick Hand"/>
                <a:cs typeface="Patrick Hand"/>
                <a:sym typeface="Patrick Hand"/>
              </a:rPr>
              <a:t>% </a:t>
            </a:r>
            <a:endParaRPr sz="2500">
              <a:solidFill>
                <a:schemeClr val="lt1"/>
              </a:solidFill>
              <a:latin typeface="Patrick Hand"/>
              <a:ea typeface="Patrick Hand"/>
              <a:cs typeface="Patrick Hand"/>
              <a:sym typeface="Patrick Hand"/>
            </a:endParaRPr>
          </a:p>
        </p:txBody>
      </p:sp>
      <p:sp>
        <p:nvSpPr>
          <p:cNvPr id="210" name="Google Shape;210;p24"/>
          <p:cNvSpPr txBox="1"/>
          <p:nvPr/>
        </p:nvSpPr>
        <p:spPr>
          <a:xfrm>
            <a:off x="2858750" y="3164488"/>
            <a:ext cx="3046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u="sng">
                <a:solidFill>
                  <a:schemeClr val="lt1"/>
                </a:solidFill>
                <a:latin typeface="Patrick Hand"/>
                <a:ea typeface="Patrick Hand"/>
                <a:cs typeface="Patrick Hand"/>
                <a:sym typeface="Patrick Hand"/>
              </a:rPr>
              <a:t>Program</a:t>
            </a:r>
            <a:endParaRPr sz="2500">
              <a:solidFill>
                <a:schemeClr val="lt1"/>
              </a:solidFill>
              <a:latin typeface="Patrick Hand"/>
              <a:ea typeface="Patrick Hand"/>
              <a:cs typeface="Patrick Hand"/>
              <a:sym typeface="Patrick Hand"/>
            </a:endParaRPr>
          </a:p>
        </p:txBody>
      </p:sp>
      <p:pic>
        <p:nvPicPr>
          <p:cNvPr id="211" name="Google Shape;211;p24"/>
          <p:cNvPicPr preferRelativeResize="0"/>
          <p:nvPr/>
        </p:nvPicPr>
        <p:blipFill>
          <a:blip r:embed="rId7">
            <a:alphaModFix/>
          </a:blip>
          <a:stretch>
            <a:fillRect/>
          </a:stretch>
        </p:blipFill>
        <p:spPr>
          <a:xfrm>
            <a:off x="2858756" y="3914950"/>
            <a:ext cx="1429418" cy="877200"/>
          </a:xfrm>
          <a:prstGeom prst="rect">
            <a:avLst/>
          </a:prstGeom>
          <a:noFill/>
          <a:ln>
            <a:noFill/>
          </a:ln>
        </p:spPr>
      </p:pic>
      <p:sp>
        <p:nvSpPr>
          <p:cNvPr id="212" name="Google Shape;212;p24"/>
          <p:cNvSpPr txBox="1"/>
          <p:nvPr/>
        </p:nvSpPr>
        <p:spPr>
          <a:xfrm>
            <a:off x="2716200" y="3914950"/>
            <a:ext cx="1714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Patrick Hand"/>
                <a:ea typeface="Patrick Hand"/>
                <a:cs typeface="Patrick Hand"/>
                <a:sym typeface="Patrick Hand"/>
              </a:rPr>
              <a:t>80% </a:t>
            </a:r>
            <a:endParaRPr sz="2500">
              <a:solidFill>
                <a:schemeClr val="dk1"/>
              </a:solidFill>
              <a:latin typeface="Patrick Hand"/>
              <a:ea typeface="Patrick Hand"/>
              <a:cs typeface="Patrick Hand"/>
              <a:sym typeface="Patrick Hand"/>
            </a:endParaRPr>
          </a:p>
        </p:txBody>
      </p:sp>
      <p:pic>
        <p:nvPicPr>
          <p:cNvPr id="213" name="Google Shape;213;p24"/>
          <p:cNvPicPr preferRelativeResize="0"/>
          <p:nvPr/>
        </p:nvPicPr>
        <p:blipFill>
          <a:blip r:embed="rId8">
            <a:alphaModFix/>
          </a:blip>
          <a:stretch>
            <a:fillRect/>
          </a:stretch>
        </p:blipFill>
        <p:spPr>
          <a:xfrm>
            <a:off x="4288175" y="3705000"/>
            <a:ext cx="1848350" cy="1532422"/>
          </a:xfrm>
          <a:prstGeom prst="rect">
            <a:avLst/>
          </a:prstGeom>
          <a:noFill/>
          <a:ln>
            <a:noFill/>
          </a:ln>
        </p:spPr>
      </p:pic>
      <p:sp>
        <p:nvSpPr>
          <p:cNvPr id="214" name="Google Shape;214;p24"/>
          <p:cNvSpPr txBox="1"/>
          <p:nvPr/>
        </p:nvSpPr>
        <p:spPr>
          <a:xfrm>
            <a:off x="4847975" y="4016063"/>
            <a:ext cx="17145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Patrick Hand"/>
                <a:ea typeface="Patrick Hand"/>
                <a:cs typeface="Patrick Hand"/>
                <a:sym typeface="Patrick Hand"/>
              </a:rPr>
              <a:t>20</a:t>
            </a:r>
            <a:r>
              <a:rPr lang="en" sz="2500">
                <a:solidFill>
                  <a:schemeClr val="dk1"/>
                </a:solidFill>
                <a:latin typeface="Patrick Hand"/>
                <a:ea typeface="Patrick Hand"/>
                <a:cs typeface="Patrick Hand"/>
                <a:sym typeface="Patrick Hand"/>
              </a:rPr>
              <a:t>% </a:t>
            </a:r>
            <a:endParaRPr sz="2500">
              <a:solidFill>
                <a:schemeClr val="dk1"/>
              </a:solidFill>
              <a:latin typeface="Patrick Hand"/>
              <a:ea typeface="Patrick Hand"/>
              <a:cs typeface="Patrick Hand"/>
              <a:sym typeface="Patrick Hand"/>
            </a:endParaRPr>
          </a:p>
        </p:txBody>
      </p:sp>
      <p:sp>
        <p:nvSpPr>
          <p:cNvPr id="215" name="Google Shape;215;p24"/>
          <p:cNvSpPr txBox="1"/>
          <p:nvPr/>
        </p:nvSpPr>
        <p:spPr>
          <a:xfrm>
            <a:off x="6034375" y="2406100"/>
            <a:ext cx="30468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u="sng">
                <a:solidFill>
                  <a:schemeClr val="lt1"/>
                </a:solidFill>
                <a:latin typeface="Patrick Hand"/>
                <a:ea typeface="Patrick Hand"/>
                <a:cs typeface="Patrick Hand"/>
                <a:sym typeface="Patrick Hand"/>
              </a:rPr>
              <a:t>Artistic?</a:t>
            </a:r>
            <a:endParaRPr sz="2500">
              <a:solidFill>
                <a:schemeClr val="lt1"/>
              </a:solidFill>
              <a:latin typeface="Patrick Hand"/>
              <a:ea typeface="Patrick Hand"/>
              <a:cs typeface="Patrick Hand"/>
              <a:sym typeface="Patrick Hand"/>
            </a:endParaRPr>
          </a:p>
        </p:txBody>
      </p:sp>
      <p:pic>
        <p:nvPicPr>
          <p:cNvPr id="216" name="Google Shape;216;p24"/>
          <p:cNvPicPr preferRelativeResize="0"/>
          <p:nvPr/>
        </p:nvPicPr>
        <p:blipFill>
          <a:blip r:embed="rId9">
            <a:alphaModFix/>
          </a:blip>
          <a:stretch>
            <a:fillRect/>
          </a:stretch>
        </p:blipFill>
        <p:spPr>
          <a:xfrm>
            <a:off x="6562475" y="2782485"/>
            <a:ext cx="3590276" cy="2393490"/>
          </a:xfrm>
          <a:prstGeom prst="rect">
            <a:avLst/>
          </a:prstGeom>
          <a:noFill/>
          <a:ln>
            <a:noFill/>
          </a:ln>
        </p:spPr>
      </p:pic>
      <p:sp>
        <p:nvSpPr>
          <p:cNvPr id="217" name="Google Shape;217;p24"/>
          <p:cNvSpPr txBox="1"/>
          <p:nvPr/>
        </p:nvSpPr>
        <p:spPr>
          <a:xfrm>
            <a:off x="7503850" y="3164500"/>
            <a:ext cx="17145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Patrick Hand"/>
                <a:ea typeface="Patrick Hand"/>
                <a:cs typeface="Patrick Hand"/>
                <a:sym typeface="Patrick Hand"/>
              </a:rPr>
              <a:t>60</a:t>
            </a:r>
            <a:r>
              <a:rPr lang="en" sz="2500">
                <a:solidFill>
                  <a:schemeClr val="dk1"/>
                </a:solidFill>
                <a:latin typeface="Patrick Hand"/>
                <a:ea typeface="Patrick Hand"/>
                <a:cs typeface="Patrick Hand"/>
                <a:sym typeface="Patrick Hand"/>
              </a:rPr>
              <a:t>% </a:t>
            </a:r>
            <a:endParaRPr sz="2500">
              <a:solidFill>
                <a:schemeClr val="dk1"/>
              </a:solidFill>
              <a:latin typeface="Patrick Hand"/>
              <a:ea typeface="Patrick Hand"/>
              <a:cs typeface="Patrick Hand"/>
              <a:sym typeface="Patrick Hand"/>
            </a:endParaRPr>
          </a:p>
          <a:p>
            <a:pPr indent="0" lvl="0" marL="0" rtl="0" algn="ctr">
              <a:spcBef>
                <a:spcPts val="0"/>
              </a:spcBef>
              <a:spcAft>
                <a:spcPts val="0"/>
              </a:spcAft>
              <a:buNone/>
            </a:pPr>
            <a:r>
              <a:rPr lang="en" sz="2500">
                <a:solidFill>
                  <a:srgbClr val="FF0000"/>
                </a:solidFill>
                <a:latin typeface="Patrick Hand"/>
                <a:ea typeface="Patrick Hand"/>
                <a:cs typeface="Patrick Hand"/>
                <a:sym typeface="Patrick Hand"/>
              </a:rPr>
              <a:t>No</a:t>
            </a:r>
            <a:endParaRPr sz="2500">
              <a:solidFill>
                <a:srgbClr val="FF0000"/>
              </a:solidFill>
              <a:latin typeface="Patrick Hand"/>
              <a:ea typeface="Patrick Hand"/>
              <a:cs typeface="Patrick Hand"/>
              <a:sym typeface="Patrick Hand"/>
            </a:endParaRPr>
          </a:p>
        </p:txBody>
      </p:sp>
      <p:pic>
        <p:nvPicPr>
          <p:cNvPr id="218" name="Google Shape;218;p24"/>
          <p:cNvPicPr preferRelativeResize="0"/>
          <p:nvPr/>
        </p:nvPicPr>
        <p:blipFill>
          <a:blip r:embed="rId9">
            <a:alphaModFix/>
          </a:blip>
          <a:stretch>
            <a:fillRect/>
          </a:stretch>
        </p:blipFill>
        <p:spPr>
          <a:xfrm flipH="1">
            <a:off x="5216400" y="2782485"/>
            <a:ext cx="3590275" cy="2393490"/>
          </a:xfrm>
          <a:prstGeom prst="rect">
            <a:avLst/>
          </a:prstGeom>
          <a:noFill/>
          <a:ln>
            <a:noFill/>
          </a:ln>
        </p:spPr>
      </p:pic>
      <p:sp>
        <p:nvSpPr>
          <p:cNvPr id="219" name="Google Shape;219;p24"/>
          <p:cNvSpPr txBox="1"/>
          <p:nvPr/>
        </p:nvSpPr>
        <p:spPr>
          <a:xfrm>
            <a:off x="6154288" y="3164500"/>
            <a:ext cx="17145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dk1"/>
                </a:solidFill>
                <a:latin typeface="Patrick Hand"/>
                <a:ea typeface="Patrick Hand"/>
                <a:cs typeface="Patrick Hand"/>
                <a:sym typeface="Patrick Hand"/>
              </a:rPr>
              <a:t>40</a:t>
            </a:r>
            <a:r>
              <a:rPr lang="en" sz="2500">
                <a:solidFill>
                  <a:schemeClr val="dk1"/>
                </a:solidFill>
                <a:latin typeface="Patrick Hand"/>
                <a:ea typeface="Patrick Hand"/>
                <a:cs typeface="Patrick Hand"/>
                <a:sym typeface="Patrick Hand"/>
              </a:rPr>
              <a:t>% </a:t>
            </a:r>
            <a:endParaRPr sz="2500">
              <a:solidFill>
                <a:schemeClr val="dk1"/>
              </a:solidFill>
              <a:latin typeface="Patrick Hand"/>
              <a:ea typeface="Patrick Hand"/>
              <a:cs typeface="Patrick Hand"/>
              <a:sym typeface="Patrick Hand"/>
            </a:endParaRPr>
          </a:p>
          <a:p>
            <a:pPr indent="0" lvl="0" marL="0" rtl="0" algn="ctr">
              <a:spcBef>
                <a:spcPts val="0"/>
              </a:spcBef>
              <a:spcAft>
                <a:spcPts val="0"/>
              </a:spcAft>
              <a:buNone/>
            </a:pPr>
            <a:r>
              <a:rPr lang="en" sz="2500">
                <a:solidFill>
                  <a:srgbClr val="38761D"/>
                </a:solidFill>
                <a:latin typeface="Patrick Hand"/>
                <a:ea typeface="Patrick Hand"/>
                <a:cs typeface="Patrick Hand"/>
                <a:sym typeface="Patrick Hand"/>
              </a:rPr>
              <a:t>Yes</a:t>
            </a:r>
            <a:endParaRPr sz="2500">
              <a:solidFill>
                <a:srgbClr val="38761D"/>
              </a:solidFill>
              <a:latin typeface="Patrick Hand"/>
              <a:ea typeface="Patrick Hand"/>
              <a:cs typeface="Patrick Hand"/>
              <a:sym typeface="Patrick H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223" name="Shape 223"/>
        <p:cNvGrpSpPr/>
        <p:nvPr/>
      </p:nvGrpSpPr>
      <p:grpSpPr>
        <a:xfrm>
          <a:off x="0" y="0"/>
          <a:ext cx="0" cy="0"/>
          <a:chOff x="0" y="0"/>
          <a:chExt cx="0" cy="0"/>
        </a:xfrm>
      </p:grpSpPr>
      <p:sp>
        <p:nvSpPr>
          <p:cNvPr id="224" name="Google Shape;224;p25"/>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Heuristic Evaluation</a:t>
            </a:r>
            <a:endParaRPr/>
          </a:p>
        </p:txBody>
      </p:sp>
      <p:sp>
        <p:nvSpPr>
          <p:cNvPr id="225" name="Google Shape;225;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6" name="Google Shape;226;p25"/>
          <p:cNvPicPr preferRelativeResize="0"/>
          <p:nvPr/>
        </p:nvPicPr>
        <p:blipFill>
          <a:blip r:embed="rId3">
            <a:alphaModFix/>
          </a:blip>
          <a:stretch>
            <a:fillRect/>
          </a:stretch>
        </p:blipFill>
        <p:spPr>
          <a:xfrm>
            <a:off x="219500" y="1510099"/>
            <a:ext cx="4112948" cy="1109000"/>
          </a:xfrm>
          <a:prstGeom prst="rect">
            <a:avLst/>
          </a:prstGeom>
          <a:noFill/>
          <a:ln>
            <a:noFill/>
          </a:ln>
        </p:spPr>
      </p:pic>
      <p:pic>
        <p:nvPicPr>
          <p:cNvPr descr="Forms response chart. Question title: While I was using the prototype, I knew exactly where I was and what to &quot;click&quot; to get where I needed to go.. Number of responses: 5 responses." id="227" name="Google Shape;227;p25" title="While I was using the prototype, I knew exactly where I was and what to &quot;click&quot; to get where I needed to go."/>
          <p:cNvPicPr preferRelativeResize="0"/>
          <p:nvPr/>
        </p:nvPicPr>
        <p:blipFill>
          <a:blip r:embed="rId4">
            <a:alphaModFix/>
          </a:blip>
          <a:stretch>
            <a:fillRect/>
          </a:stretch>
        </p:blipFill>
        <p:spPr>
          <a:xfrm>
            <a:off x="4765025" y="1362506"/>
            <a:ext cx="3046748" cy="1548670"/>
          </a:xfrm>
          <a:prstGeom prst="rect">
            <a:avLst/>
          </a:prstGeom>
          <a:noFill/>
          <a:ln>
            <a:noFill/>
          </a:ln>
        </p:spPr>
      </p:pic>
      <p:pic>
        <p:nvPicPr>
          <p:cNvPr descr="Forms response chart. Question title: I never felt like I was stuck on a page with no way to get to the previous one.. Number of responses: 5 responses." id="228" name="Google Shape;228;p25" title="I never felt like I was stuck on a page with no way to get to the previous one."/>
          <p:cNvPicPr preferRelativeResize="0"/>
          <p:nvPr/>
        </p:nvPicPr>
        <p:blipFill>
          <a:blip r:embed="rId5">
            <a:alphaModFix/>
          </a:blip>
          <a:stretch>
            <a:fillRect/>
          </a:stretch>
        </p:blipFill>
        <p:spPr>
          <a:xfrm>
            <a:off x="813725" y="3152813"/>
            <a:ext cx="3046748" cy="1548675"/>
          </a:xfrm>
          <a:prstGeom prst="rect">
            <a:avLst/>
          </a:prstGeom>
          <a:noFill/>
          <a:ln>
            <a:noFill/>
          </a:ln>
        </p:spPr>
      </p:pic>
      <p:pic>
        <p:nvPicPr>
          <p:cNvPr descr="Forms response chart. Question title: The layout of the prototype felt familiar to me and made sense.. Number of responses: 5 responses." id="229" name="Google Shape;229;p25" title="The layout of the prototype felt familiar to me and made sense."/>
          <p:cNvPicPr preferRelativeResize="0"/>
          <p:nvPr/>
        </p:nvPicPr>
        <p:blipFill>
          <a:blip r:embed="rId6">
            <a:alphaModFix/>
          </a:blip>
          <a:stretch>
            <a:fillRect/>
          </a:stretch>
        </p:blipFill>
        <p:spPr>
          <a:xfrm>
            <a:off x="4765025" y="3235907"/>
            <a:ext cx="3046748" cy="1548670"/>
          </a:xfrm>
          <a:prstGeom prst="rect">
            <a:avLst/>
          </a:prstGeom>
          <a:noFill/>
          <a:ln>
            <a:noFill/>
          </a:ln>
        </p:spPr>
      </p:pic>
      <p:sp>
        <p:nvSpPr>
          <p:cNvPr id="230" name="Google Shape;230;p25"/>
          <p:cNvSpPr txBox="1"/>
          <p:nvPr/>
        </p:nvSpPr>
        <p:spPr>
          <a:xfrm>
            <a:off x="1418725" y="2571750"/>
            <a:ext cx="171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atrick Hand"/>
                <a:ea typeface="Patrick Hand"/>
                <a:cs typeface="Patrick Hand"/>
                <a:sym typeface="Patrick Hand"/>
              </a:rPr>
              <a:t>Sample Question</a:t>
            </a:r>
            <a:endParaRPr>
              <a:solidFill>
                <a:schemeClr val="lt1"/>
              </a:solidFill>
              <a:latin typeface="Patrick Hand"/>
              <a:ea typeface="Patrick Hand"/>
              <a:cs typeface="Patrick Hand"/>
              <a:sym typeface="Patrick Hand"/>
            </a:endParaRPr>
          </a:p>
        </p:txBody>
      </p:sp>
      <p:sp>
        <p:nvSpPr>
          <p:cNvPr id="231" name="Google Shape;231;p25"/>
          <p:cNvSpPr txBox="1"/>
          <p:nvPr/>
        </p:nvSpPr>
        <p:spPr>
          <a:xfrm>
            <a:off x="4765000" y="2835700"/>
            <a:ext cx="304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atrick Hand"/>
                <a:ea typeface="Patrick Hand"/>
                <a:cs typeface="Patrick Hand"/>
                <a:sym typeface="Patrick Hand"/>
              </a:rPr>
              <a:t>Question 13; Average response = 3.8</a:t>
            </a:r>
            <a:endParaRPr>
              <a:solidFill>
                <a:schemeClr val="lt1"/>
              </a:solidFill>
              <a:latin typeface="Patrick Hand"/>
              <a:ea typeface="Patrick Hand"/>
              <a:cs typeface="Patrick Hand"/>
              <a:sym typeface="Patrick Hand"/>
            </a:endParaRPr>
          </a:p>
        </p:txBody>
      </p:sp>
      <p:sp>
        <p:nvSpPr>
          <p:cNvPr id="232" name="Google Shape;232;p25"/>
          <p:cNvSpPr txBox="1"/>
          <p:nvPr/>
        </p:nvSpPr>
        <p:spPr>
          <a:xfrm>
            <a:off x="813700" y="4701475"/>
            <a:ext cx="304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atrick Hand"/>
                <a:ea typeface="Patrick Hand"/>
                <a:cs typeface="Patrick Hand"/>
                <a:sym typeface="Patrick Hand"/>
              </a:rPr>
              <a:t>Question 15; Average response = 3.6</a:t>
            </a:r>
            <a:endParaRPr>
              <a:solidFill>
                <a:schemeClr val="lt1"/>
              </a:solidFill>
              <a:latin typeface="Patrick Hand"/>
              <a:ea typeface="Patrick Hand"/>
              <a:cs typeface="Patrick Hand"/>
              <a:sym typeface="Patrick Hand"/>
            </a:endParaRPr>
          </a:p>
        </p:txBody>
      </p:sp>
      <p:sp>
        <p:nvSpPr>
          <p:cNvPr id="233" name="Google Shape;233;p25"/>
          <p:cNvSpPr txBox="1"/>
          <p:nvPr/>
        </p:nvSpPr>
        <p:spPr>
          <a:xfrm>
            <a:off x="4765000" y="4701475"/>
            <a:ext cx="304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atrick Hand"/>
                <a:ea typeface="Patrick Hand"/>
                <a:cs typeface="Patrick Hand"/>
                <a:sym typeface="Patrick Hand"/>
              </a:rPr>
              <a:t>Question 14; Average response = 4.8</a:t>
            </a:r>
            <a:endParaRPr>
              <a:solidFill>
                <a:schemeClr val="lt1"/>
              </a:solidFill>
              <a:latin typeface="Patrick Hand"/>
              <a:ea typeface="Patrick Hand"/>
              <a:cs typeface="Patrick Hand"/>
              <a:sym typeface="Patrick H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237" name="Shape 237"/>
        <p:cNvGrpSpPr/>
        <p:nvPr/>
      </p:nvGrpSpPr>
      <p:grpSpPr>
        <a:xfrm>
          <a:off x="0" y="0"/>
          <a:ext cx="0" cy="0"/>
          <a:chOff x="0" y="0"/>
          <a:chExt cx="0" cy="0"/>
        </a:xfrm>
      </p:grpSpPr>
      <p:sp>
        <p:nvSpPr>
          <p:cNvPr id="238" name="Google Shape;238;p26"/>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Artistic Flow Evaluation</a:t>
            </a:r>
            <a:endParaRPr/>
          </a:p>
        </p:txBody>
      </p:sp>
      <p:sp>
        <p:nvSpPr>
          <p:cNvPr id="239" name="Google Shape;239;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Forms response chart. Question title: I knew exactly what I had to do, and I acted accordingly.. Number of responses: 5 responses." id="240" name="Google Shape;240;p26" title="I knew exactly what I had to do, and I acted accordingly."/>
          <p:cNvPicPr preferRelativeResize="0"/>
          <p:nvPr/>
        </p:nvPicPr>
        <p:blipFill>
          <a:blip r:embed="rId3">
            <a:alphaModFix/>
          </a:blip>
          <a:stretch>
            <a:fillRect/>
          </a:stretch>
        </p:blipFill>
        <p:spPr>
          <a:xfrm>
            <a:off x="965725" y="1327675"/>
            <a:ext cx="2966825" cy="1410997"/>
          </a:xfrm>
          <a:prstGeom prst="rect">
            <a:avLst/>
          </a:prstGeom>
          <a:noFill/>
          <a:ln>
            <a:noFill/>
          </a:ln>
        </p:spPr>
      </p:pic>
      <p:pic>
        <p:nvPicPr>
          <p:cNvPr descr="Forms response chart. Question title: My attention was not engrossed at all by the activity.. Number of responses: 5 responses." id="241" name="Google Shape;241;p26" title="My attention was not engrossed at all by the activity."/>
          <p:cNvPicPr preferRelativeResize="0"/>
          <p:nvPr/>
        </p:nvPicPr>
        <p:blipFill>
          <a:blip r:embed="rId4">
            <a:alphaModFix/>
          </a:blip>
          <a:stretch>
            <a:fillRect/>
          </a:stretch>
        </p:blipFill>
        <p:spPr>
          <a:xfrm>
            <a:off x="4962400" y="1327687"/>
            <a:ext cx="2966825" cy="1410973"/>
          </a:xfrm>
          <a:prstGeom prst="rect">
            <a:avLst/>
          </a:prstGeom>
          <a:noFill/>
          <a:ln>
            <a:noFill/>
          </a:ln>
        </p:spPr>
      </p:pic>
      <p:pic>
        <p:nvPicPr>
          <p:cNvPr descr="Forms response chart. Question title: I forgot about the progress of time while I was in the art creation process.. Number of responses: 5 responses." id="242" name="Google Shape;242;p26" title="I forgot about the progress of time while I was in the art creation process."/>
          <p:cNvPicPr preferRelativeResize="0"/>
          <p:nvPr/>
        </p:nvPicPr>
        <p:blipFill>
          <a:blip r:embed="rId5">
            <a:alphaModFix/>
          </a:blip>
          <a:stretch>
            <a:fillRect/>
          </a:stretch>
        </p:blipFill>
        <p:spPr>
          <a:xfrm>
            <a:off x="965725" y="3207327"/>
            <a:ext cx="2966825" cy="1410997"/>
          </a:xfrm>
          <a:prstGeom prst="rect">
            <a:avLst/>
          </a:prstGeom>
          <a:noFill/>
          <a:ln>
            <a:noFill/>
          </a:ln>
        </p:spPr>
      </p:pic>
      <p:pic>
        <p:nvPicPr>
          <p:cNvPr descr="Forms response chart. Question title: I forgot about my close environment while making the art.. Number of responses: 5 responses." id="243" name="Google Shape;243;p26" title="I forgot about my close environment while making the art."/>
          <p:cNvPicPr preferRelativeResize="0"/>
          <p:nvPr/>
        </p:nvPicPr>
        <p:blipFill>
          <a:blip r:embed="rId6">
            <a:alphaModFix/>
          </a:blip>
          <a:stretch>
            <a:fillRect/>
          </a:stretch>
        </p:blipFill>
        <p:spPr>
          <a:xfrm>
            <a:off x="4962400" y="3207334"/>
            <a:ext cx="2966825" cy="1410978"/>
          </a:xfrm>
          <a:prstGeom prst="rect">
            <a:avLst/>
          </a:prstGeom>
          <a:noFill/>
          <a:ln>
            <a:noFill/>
          </a:ln>
        </p:spPr>
      </p:pic>
      <p:sp>
        <p:nvSpPr>
          <p:cNvPr id="244" name="Google Shape;244;p26"/>
          <p:cNvSpPr txBox="1"/>
          <p:nvPr/>
        </p:nvSpPr>
        <p:spPr>
          <a:xfrm>
            <a:off x="1261575" y="2738675"/>
            <a:ext cx="237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atrick Hand"/>
                <a:ea typeface="Patrick Hand"/>
                <a:cs typeface="Patrick Hand"/>
                <a:sym typeface="Patrick Hand"/>
              </a:rPr>
              <a:t>Question 4; </a:t>
            </a:r>
            <a:r>
              <a:rPr lang="en" sz="1200">
                <a:solidFill>
                  <a:schemeClr val="lt1"/>
                </a:solidFill>
                <a:latin typeface="Patrick Hand"/>
                <a:ea typeface="Patrick Hand"/>
                <a:cs typeface="Patrick Hand"/>
                <a:sym typeface="Patrick Hand"/>
              </a:rPr>
              <a:t>Average</a:t>
            </a:r>
            <a:r>
              <a:rPr lang="en" sz="1200">
                <a:solidFill>
                  <a:schemeClr val="lt1"/>
                </a:solidFill>
                <a:latin typeface="Patrick Hand"/>
                <a:ea typeface="Patrick Hand"/>
                <a:cs typeface="Patrick Hand"/>
                <a:sym typeface="Patrick Hand"/>
              </a:rPr>
              <a:t> Response = 4.4</a:t>
            </a:r>
            <a:endParaRPr sz="1200">
              <a:solidFill>
                <a:schemeClr val="lt1"/>
              </a:solidFill>
              <a:latin typeface="Patrick Hand"/>
              <a:ea typeface="Patrick Hand"/>
              <a:cs typeface="Patrick Hand"/>
              <a:sym typeface="Patrick Hand"/>
            </a:endParaRPr>
          </a:p>
        </p:txBody>
      </p:sp>
      <p:sp>
        <p:nvSpPr>
          <p:cNvPr id="245" name="Google Shape;245;p26"/>
          <p:cNvSpPr txBox="1"/>
          <p:nvPr/>
        </p:nvSpPr>
        <p:spPr>
          <a:xfrm>
            <a:off x="5258263" y="2738675"/>
            <a:ext cx="237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atrick Hand"/>
                <a:ea typeface="Patrick Hand"/>
                <a:cs typeface="Patrick Hand"/>
                <a:sym typeface="Patrick Hand"/>
              </a:rPr>
              <a:t>Question 7; </a:t>
            </a:r>
            <a:r>
              <a:rPr lang="en" sz="1200">
                <a:solidFill>
                  <a:schemeClr val="lt1"/>
                </a:solidFill>
                <a:latin typeface="Patrick Hand"/>
                <a:ea typeface="Patrick Hand"/>
                <a:cs typeface="Patrick Hand"/>
                <a:sym typeface="Patrick Hand"/>
              </a:rPr>
              <a:t>Average</a:t>
            </a:r>
            <a:r>
              <a:rPr lang="en" sz="1200">
                <a:solidFill>
                  <a:schemeClr val="lt1"/>
                </a:solidFill>
                <a:latin typeface="Patrick Hand"/>
                <a:ea typeface="Patrick Hand"/>
                <a:cs typeface="Patrick Hand"/>
                <a:sym typeface="Patrick Hand"/>
              </a:rPr>
              <a:t> Response = 2</a:t>
            </a:r>
            <a:endParaRPr sz="1200">
              <a:solidFill>
                <a:schemeClr val="lt1"/>
              </a:solidFill>
              <a:latin typeface="Patrick Hand"/>
              <a:ea typeface="Patrick Hand"/>
              <a:cs typeface="Patrick Hand"/>
              <a:sym typeface="Patrick Hand"/>
            </a:endParaRPr>
          </a:p>
        </p:txBody>
      </p:sp>
      <p:sp>
        <p:nvSpPr>
          <p:cNvPr id="246" name="Google Shape;246;p26"/>
          <p:cNvSpPr txBox="1"/>
          <p:nvPr/>
        </p:nvSpPr>
        <p:spPr>
          <a:xfrm>
            <a:off x="1261575" y="4629600"/>
            <a:ext cx="237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atrick Hand"/>
                <a:ea typeface="Patrick Hand"/>
                <a:cs typeface="Patrick Hand"/>
                <a:sym typeface="Patrick Hand"/>
              </a:rPr>
              <a:t>Question 8; Average Response = 4</a:t>
            </a:r>
            <a:endParaRPr sz="1200">
              <a:solidFill>
                <a:schemeClr val="lt1"/>
              </a:solidFill>
              <a:latin typeface="Patrick Hand"/>
              <a:ea typeface="Patrick Hand"/>
              <a:cs typeface="Patrick Hand"/>
              <a:sym typeface="Patrick Hand"/>
            </a:endParaRPr>
          </a:p>
        </p:txBody>
      </p:sp>
      <p:sp>
        <p:nvSpPr>
          <p:cNvPr id="247" name="Google Shape;247;p26"/>
          <p:cNvSpPr txBox="1"/>
          <p:nvPr/>
        </p:nvSpPr>
        <p:spPr>
          <a:xfrm>
            <a:off x="5258263" y="4629600"/>
            <a:ext cx="237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atrick Hand"/>
                <a:ea typeface="Patrick Hand"/>
                <a:cs typeface="Patrick Hand"/>
                <a:sym typeface="Patrick Hand"/>
              </a:rPr>
              <a:t>Question 11; Average Response = 4.4</a:t>
            </a:r>
            <a:endParaRPr sz="1200">
              <a:solidFill>
                <a:schemeClr val="lt1"/>
              </a:solidFill>
              <a:latin typeface="Patrick Hand"/>
              <a:ea typeface="Patrick Hand"/>
              <a:cs typeface="Patrick Hand"/>
              <a:sym typeface="Patrick H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251" name="Shape 251"/>
        <p:cNvGrpSpPr/>
        <p:nvPr/>
      </p:nvGrpSpPr>
      <p:grpSpPr>
        <a:xfrm>
          <a:off x="0" y="0"/>
          <a:ext cx="0" cy="0"/>
          <a:chOff x="0" y="0"/>
          <a:chExt cx="0" cy="0"/>
        </a:xfrm>
      </p:grpSpPr>
      <p:sp>
        <p:nvSpPr>
          <p:cNvPr id="252" name="Google Shape;252;p27"/>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Error Rate and Time on Task</a:t>
            </a:r>
            <a:endParaRPr/>
          </a:p>
        </p:txBody>
      </p:sp>
      <p:sp>
        <p:nvSpPr>
          <p:cNvPr id="253" name="Google Shape;253;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27"/>
          <p:cNvSpPr txBox="1"/>
          <p:nvPr/>
        </p:nvSpPr>
        <p:spPr>
          <a:xfrm>
            <a:off x="1275188" y="1222063"/>
            <a:ext cx="227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atrick Hand"/>
                <a:ea typeface="Patrick Hand"/>
                <a:cs typeface="Patrick Hand"/>
                <a:sym typeface="Patrick Hand"/>
              </a:rPr>
              <a:t>Error Rate</a:t>
            </a:r>
            <a:endParaRPr>
              <a:solidFill>
                <a:schemeClr val="lt1"/>
              </a:solidFill>
              <a:latin typeface="Patrick Hand"/>
              <a:ea typeface="Patrick Hand"/>
              <a:cs typeface="Patrick Hand"/>
              <a:sym typeface="Patrick Hand"/>
            </a:endParaRPr>
          </a:p>
        </p:txBody>
      </p:sp>
      <p:sp>
        <p:nvSpPr>
          <p:cNvPr id="255" name="Google Shape;255;p27"/>
          <p:cNvSpPr txBox="1"/>
          <p:nvPr/>
        </p:nvSpPr>
        <p:spPr>
          <a:xfrm>
            <a:off x="4359025" y="1354325"/>
            <a:ext cx="4633200" cy="369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Time on Task</a:t>
            </a:r>
            <a:endParaRPr sz="1900">
              <a:solidFill>
                <a:schemeClr val="lt1"/>
              </a:solidFill>
              <a:latin typeface="Patrick Hand"/>
              <a:ea typeface="Patrick Hand"/>
              <a:cs typeface="Patrick Hand"/>
              <a:sym typeface="Patrick Hand"/>
            </a:endParaRPr>
          </a:p>
          <a:p>
            <a:pPr indent="-349250" lvl="1" marL="914400" rtl="0" algn="l">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Macrotask 1 Login and Open Project: </a:t>
            </a:r>
            <a:r>
              <a:rPr lang="en" sz="1900">
                <a:solidFill>
                  <a:srgbClr val="FFFF00"/>
                </a:solidFill>
                <a:latin typeface="Patrick Hand"/>
                <a:ea typeface="Patrick Hand"/>
                <a:cs typeface="Patrick Hand"/>
                <a:sym typeface="Patrick Hand"/>
              </a:rPr>
              <a:t>00:48:52</a:t>
            </a:r>
            <a:endParaRPr sz="1900">
              <a:solidFill>
                <a:srgbClr val="FFFF00"/>
              </a:solidFill>
              <a:latin typeface="Patrick Hand"/>
              <a:ea typeface="Patrick Hand"/>
              <a:cs typeface="Patrick Hand"/>
              <a:sym typeface="Patrick Hand"/>
            </a:endParaRPr>
          </a:p>
          <a:p>
            <a:pPr indent="-349250" lvl="1" marL="914400" rtl="0" algn="l">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Macrotask 2 Create Art and Blockchain:</a:t>
            </a:r>
            <a:r>
              <a:rPr lang="en" sz="1900">
                <a:solidFill>
                  <a:srgbClr val="FFFF00"/>
                </a:solidFill>
                <a:latin typeface="Patrick Hand"/>
                <a:ea typeface="Patrick Hand"/>
                <a:cs typeface="Patrick Hand"/>
                <a:sym typeface="Patrick Hand"/>
              </a:rPr>
              <a:t> 02:00:75</a:t>
            </a:r>
            <a:endParaRPr sz="1900">
              <a:solidFill>
                <a:srgbClr val="FFFF00"/>
              </a:solidFill>
              <a:latin typeface="Patrick Hand"/>
              <a:ea typeface="Patrick Hand"/>
              <a:cs typeface="Patrick Hand"/>
              <a:sym typeface="Patrick Hand"/>
            </a:endParaRPr>
          </a:p>
          <a:p>
            <a:pPr indent="-349250" lvl="1" marL="914400" rtl="0" algn="l">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Macrotask 3 Upload to </a:t>
            </a:r>
            <a:r>
              <a:rPr lang="en" sz="1900">
                <a:solidFill>
                  <a:schemeClr val="lt1"/>
                </a:solidFill>
                <a:latin typeface="Patrick Hand"/>
                <a:ea typeface="Patrick Hand"/>
                <a:cs typeface="Patrick Hand"/>
                <a:sym typeface="Patrick Hand"/>
              </a:rPr>
              <a:t>Marketplace</a:t>
            </a:r>
            <a:r>
              <a:rPr lang="en" sz="1900">
                <a:solidFill>
                  <a:schemeClr val="lt1"/>
                </a:solidFill>
                <a:latin typeface="Patrick Hand"/>
                <a:ea typeface="Patrick Hand"/>
                <a:cs typeface="Patrick Hand"/>
                <a:sym typeface="Patrick Hand"/>
              </a:rPr>
              <a:t>: </a:t>
            </a:r>
            <a:r>
              <a:rPr lang="en" sz="1900">
                <a:solidFill>
                  <a:srgbClr val="FFFF00"/>
                </a:solidFill>
                <a:latin typeface="Patrick Hand"/>
                <a:ea typeface="Patrick Hand"/>
                <a:cs typeface="Patrick Hand"/>
                <a:sym typeface="Patrick Hand"/>
              </a:rPr>
              <a:t>01:06:92</a:t>
            </a:r>
            <a:endParaRPr sz="1900">
              <a:solidFill>
                <a:srgbClr val="FFFF00"/>
              </a:solidFill>
              <a:latin typeface="Patrick Hand"/>
              <a:ea typeface="Patrick Hand"/>
              <a:cs typeface="Patrick Hand"/>
              <a:sym typeface="Patrick Hand"/>
            </a:endParaRPr>
          </a:p>
          <a:p>
            <a:pPr indent="-349250" lvl="1" marL="914400" rtl="0" algn="l">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Macrotask 4 Adjust Listing: </a:t>
            </a:r>
            <a:r>
              <a:rPr lang="en" sz="1900">
                <a:solidFill>
                  <a:srgbClr val="FFFF00"/>
                </a:solidFill>
                <a:latin typeface="Patrick Hand"/>
                <a:ea typeface="Patrick Hand"/>
                <a:cs typeface="Patrick Hand"/>
                <a:sym typeface="Patrick Hand"/>
              </a:rPr>
              <a:t>00:52:81</a:t>
            </a:r>
            <a:endParaRPr sz="1900">
              <a:solidFill>
                <a:srgbClr val="FFFF00"/>
              </a:solidFill>
              <a:latin typeface="Patrick Hand"/>
              <a:ea typeface="Patrick Hand"/>
              <a:cs typeface="Patrick Hand"/>
              <a:sym typeface="Patrick Hand"/>
            </a:endParaRPr>
          </a:p>
          <a:p>
            <a:pPr indent="-349250" lvl="1" marL="914400" rtl="0" algn="l">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Macrotask 5 Logout:</a:t>
            </a:r>
            <a:r>
              <a:rPr lang="en" sz="1900">
                <a:solidFill>
                  <a:srgbClr val="FFFF00"/>
                </a:solidFill>
                <a:latin typeface="Patrick Hand"/>
                <a:ea typeface="Patrick Hand"/>
                <a:cs typeface="Patrick Hand"/>
                <a:sym typeface="Patrick Hand"/>
              </a:rPr>
              <a:t> 00:49:53</a:t>
            </a:r>
            <a:endParaRPr sz="1900">
              <a:solidFill>
                <a:srgbClr val="FFFF00"/>
              </a:solidFill>
              <a:latin typeface="Patrick Hand"/>
              <a:ea typeface="Patrick Hand"/>
              <a:cs typeface="Patrick Hand"/>
              <a:sym typeface="Patrick Hand"/>
            </a:endParaRPr>
          </a:p>
          <a:p>
            <a:pPr indent="0" lvl="0" marL="0" rtl="0" algn="l">
              <a:spcBef>
                <a:spcPts val="0"/>
              </a:spcBef>
              <a:spcAft>
                <a:spcPts val="0"/>
              </a:spcAft>
              <a:buNone/>
            </a:pPr>
            <a:r>
              <a:t/>
            </a:r>
            <a:endParaRPr sz="1900">
              <a:solidFill>
                <a:schemeClr val="lt1"/>
              </a:solidFill>
              <a:latin typeface="Patrick Hand"/>
              <a:ea typeface="Patrick Hand"/>
              <a:cs typeface="Patrick Hand"/>
              <a:sym typeface="Patrick Hand"/>
            </a:endParaRPr>
          </a:p>
          <a:p>
            <a:pPr indent="-349250" lvl="0" marL="457200" rtl="0" algn="l">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Average Time on Total Task</a:t>
            </a:r>
            <a:endParaRPr sz="1900">
              <a:solidFill>
                <a:schemeClr val="lt1"/>
              </a:solidFill>
              <a:latin typeface="Patrick Hand"/>
              <a:ea typeface="Patrick Hand"/>
              <a:cs typeface="Patrick Hand"/>
              <a:sym typeface="Patrick Hand"/>
            </a:endParaRPr>
          </a:p>
          <a:p>
            <a:pPr indent="-349250" lvl="1" marL="914400" rtl="0" algn="l">
              <a:spcBef>
                <a:spcPts val="0"/>
              </a:spcBef>
              <a:spcAft>
                <a:spcPts val="0"/>
              </a:spcAft>
              <a:buClr>
                <a:srgbClr val="FFFF00"/>
              </a:buClr>
              <a:buSzPts val="1900"/>
              <a:buFont typeface="Patrick Hand"/>
              <a:buChar char="○"/>
            </a:pPr>
            <a:r>
              <a:rPr lang="en" sz="1900">
                <a:solidFill>
                  <a:srgbClr val="FFFF00"/>
                </a:solidFill>
                <a:latin typeface="Patrick Hand"/>
                <a:ea typeface="Patrick Hand"/>
                <a:cs typeface="Patrick Hand"/>
                <a:sym typeface="Patrick Hand"/>
              </a:rPr>
              <a:t>05:50:88</a:t>
            </a:r>
            <a:endParaRPr sz="1900">
              <a:solidFill>
                <a:srgbClr val="FFFF00"/>
              </a:solidFill>
              <a:latin typeface="Patrick Hand"/>
              <a:ea typeface="Patrick Hand"/>
              <a:cs typeface="Patrick Hand"/>
              <a:sym typeface="Patrick Hand"/>
            </a:endParaRPr>
          </a:p>
        </p:txBody>
      </p:sp>
      <p:pic>
        <p:nvPicPr>
          <p:cNvPr id="256" name="Google Shape;256;p27"/>
          <p:cNvPicPr preferRelativeResize="0"/>
          <p:nvPr/>
        </p:nvPicPr>
        <p:blipFill>
          <a:blip r:embed="rId3">
            <a:alphaModFix/>
          </a:blip>
          <a:stretch>
            <a:fillRect/>
          </a:stretch>
        </p:blipFill>
        <p:spPr>
          <a:xfrm>
            <a:off x="631125" y="1583750"/>
            <a:ext cx="3476276" cy="35005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260" name="Shape 260"/>
        <p:cNvGrpSpPr/>
        <p:nvPr/>
      </p:nvGrpSpPr>
      <p:grpSpPr>
        <a:xfrm>
          <a:off x="0" y="0"/>
          <a:ext cx="0" cy="0"/>
          <a:chOff x="0" y="0"/>
          <a:chExt cx="0" cy="0"/>
        </a:xfrm>
      </p:grpSpPr>
      <p:sp>
        <p:nvSpPr>
          <p:cNvPr id="261" name="Google Shape;261;p28"/>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Implications of Results</a:t>
            </a:r>
            <a:endParaRPr/>
          </a:p>
        </p:txBody>
      </p:sp>
      <p:sp>
        <p:nvSpPr>
          <p:cNvPr id="262" name="Google Shape;262;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 name="Google Shape;263;p28"/>
          <p:cNvSpPr txBox="1"/>
          <p:nvPr/>
        </p:nvSpPr>
        <p:spPr>
          <a:xfrm>
            <a:off x="126450" y="1233900"/>
            <a:ext cx="40581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Patrick Hand"/>
              <a:buChar char="-"/>
            </a:pPr>
            <a:r>
              <a:rPr lang="en" sz="2200">
                <a:solidFill>
                  <a:schemeClr val="lt1"/>
                </a:solidFill>
                <a:latin typeface="Patrick Hand"/>
                <a:ea typeface="Patrick Hand"/>
                <a:cs typeface="Patrick Hand"/>
                <a:sym typeface="Patrick Hand"/>
              </a:rPr>
              <a:t>Previous research </a:t>
            </a:r>
            <a:r>
              <a:rPr lang="en" sz="2200">
                <a:solidFill>
                  <a:schemeClr val="lt1"/>
                </a:solidFill>
                <a:latin typeface="Patrick Hand"/>
                <a:ea typeface="Patrick Hand"/>
                <a:cs typeface="Patrick Hand"/>
                <a:sym typeface="Patrick Hand"/>
              </a:rPr>
              <a:t>largely</a:t>
            </a:r>
            <a:r>
              <a:rPr lang="en" sz="2200">
                <a:solidFill>
                  <a:schemeClr val="lt1"/>
                </a:solidFill>
                <a:latin typeface="Patrick Hand"/>
                <a:ea typeface="Patrick Hand"/>
                <a:cs typeface="Patrick Hand"/>
                <a:sym typeface="Patrick Hand"/>
              </a:rPr>
              <a:t> focuses on the technical [4, 7, 9] and  economic [11] implications of NFTs. </a:t>
            </a:r>
            <a:endParaRPr sz="2200">
              <a:solidFill>
                <a:schemeClr val="lt1"/>
              </a:solidFill>
              <a:latin typeface="Patrick Hand"/>
              <a:ea typeface="Patrick Hand"/>
              <a:cs typeface="Patrick Hand"/>
              <a:sym typeface="Patrick Hand"/>
            </a:endParaRPr>
          </a:p>
          <a:p>
            <a:pPr indent="-368300" lvl="0" marL="457200" rtl="0" algn="l">
              <a:spcBef>
                <a:spcPts val="0"/>
              </a:spcBef>
              <a:spcAft>
                <a:spcPts val="0"/>
              </a:spcAft>
              <a:buClr>
                <a:schemeClr val="lt1"/>
              </a:buClr>
              <a:buSzPts val="2200"/>
              <a:buFont typeface="Patrick Hand"/>
              <a:buChar char="-"/>
            </a:pPr>
            <a:r>
              <a:rPr lang="en" sz="2200">
                <a:solidFill>
                  <a:schemeClr val="lt1"/>
                </a:solidFill>
                <a:latin typeface="Patrick Hand"/>
                <a:ea typeface="Patrick Hand"/>
                <a:cs typeface="Patrick Hand"/>
                <a:sym typeface="Patrick Hand"/>
              </a:rPr>
              <a:t>Unique focus on the artistic </a:t>
            </a:r>
            <a:r>
              <a:rPr lang="en" sz="2200">
                <a:solidFill>
                  <a:schemeClr val="lt1"/>
                </a:solidFill>
                <a:latin typeface="Patrick Hand"/>
                <a:ea typeface="Patrick Hand"/>
                <a:cs typeface="Patrick Hand"/>
                <a:sym typeface="Patrick Hand"/>
              </a:rPr>
              <a:t>perspective</a:t>
            </a:r>
            <a:endParaRPr sz="2200">
              <a:solidFill>
                <a:schemeClr val="lt1"/>
              </a:solidFill>
              <a:latin typeface="Patrick Hand"/>
              <a:ea typeface="Patrick Hand"/>
              <a:cs typeface="Patrick Hand"/>
              <a:sym typeface="Patrick Hand"/>
            </a:endParaRPr>
          </a:p>
          <a:p>
            <a:pPr indent="-368300" lvl="1" marL="914400" rtl="0" algn="l">
              <a:spcBef>
                <a:spcPts val="0"/>
              </a:spcBef>
              <a:spcAft>
                <a:spcPts val="0"/>
              </a:spcAft>
              <a:buClr>
                <a:schemeClr val="lt1"/>
              </a:buClr>
              <a:buSzPts val="2200"/>
              <a:buFont typeface="Patrick Hand"/>
              <a:buChar char="-"/>
            </a:pPr>
            <a:r>
              <a:rPr lang="en" sz="2200">
                <a:solidFill>
                  <a:schemeClr val="lt1"/>
                </a:solidFill>
                <a:latin typeface="Patrick Hand"/>
                <a:ea typeface="Patrick Hand"/>
                <a:cs typeface="Patrick Hand"/>
                <a:sym typeface="Patrick Hand"/>
              </a:rPr>
              <a:t>Feb. 2022 [10] article highlighted technological competency and quality/scamming issues, but not security of ownership</a:t>
            </a:r>
            <a:endParaRPr sz="2200">
              <a:solidFill>
                <a:schemeClr val="lt1"/>
              </a:solidFill>
              <a:latin typeface="Patrick Hand"/>
              <a:ea typeface="Patrick Hand"/>
              <a:cs typeface="Patrick Hand"/>
              <a:sym typeface="Patrick Hand"/>
            </a:endParaRPr>
          </a:p>
        </p:txBody>
      </p:sp>
      <p:pic>
        <p:nvPicPr>
          <p:cNvPr id="264" name="Google Shape;264;p28"/>
          <p:cNvPicPr preferRelativeResize="0"/>
          <p:nvPr/>
        </p:nvPicPr>
        <p:blipFill>
          <a:blip r:embed="rId3">
            <a:alphaModFix/>
          </a:blip>
          <a:stretch>
            <a:fillRect/>
          </a:stretch>
        </p:blipFill>
        <p:spPr>
          <a:xfrm>
            <a:off x="4184550" y="1394350"/>
            <a:ext cx="4844724" cy="264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268" name="Shape 268"/>
        <p:cNvGrpSpPr/>
        <p:nvPr/>
      </p:nvGrpSpPr>
      <p:grpSpPr>
        <a:xfrm>
          <a:off x="0" y="0"/>
          <a:ext cx="0" cy="0"/>
          <a:chOff x="0" y="0"/>
          <a:chExt cx="0" cy="0"/>
        </a:xfrm>
      </p:grpSpPr>
      <p:sp>
        <p:nvSpPr>
          <p:cNvPr id="269" name="Google Shape;269;p29"/>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Implications of Results</a:t>
            </a:r>
            <a:endParaRPr/>
          </a:p>
        </p:txBody>
      </p:sp>
      <p:sp>
        <p:nvSpPr>
          <p:cNvPr id="270" name="Google Shape;270;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29"/>
          <p:cNvSpPr txBox="1"/>
          <p:nvPr/>
        </p:nvSpPr>
        <p:spPr>
          <a:xfrm>
            <a:off x="126450" y="1233900"/>
            <a:ext cx="3373200" cy="2893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Patrick Hand"/>
              <a:buChar char="-"/>
            </a:pPr>
            <a:r>
              <a:rPr lang="en" sz="2200">
                <a:solidFill>
                  <a:schemeClr val="lt1"/>
                </a:solidFill>
                <a:latin typeface="Patrick Hand"/>
                <a:ea typeface="Patrick Hand"/>
                <a:cs typeface="Patrick Hand"/>
                <a:sym typeface="Patrick Hand"/>
              </a:rPr>
              <a:t>Our prototype presents a unique and effective NFT art theft mitigation solution, focused on </a:t>
            </a:r>
            <a:r>
              <a:rPr lang="en" sz="2200">
                <a:solidFill>
                  <a:schemeClr val="lt1"/>
                </a:solidFill>
                <a:latin typeface="Patrick Hand"/>
                <a:ea typeface="Patrick Hand"/>
                <a:cs typeface="Patrick Hand"/>
                <a:sym typeface="Patrick Hand"/>
              </a:rPr>
              <a:t>preserving</a:t>
            </a:r>
            <a:r>
              <a:rPr lang="en" sz="2200">
                <a:solidFill>
                  <a:schemeClr val="lt1"/>
                </a:solidFill>
                <a:latin typeface="Patrick Hand"/>
                <a:ea typeface="Patrick Hand"/>
                <a:cs typeface="Patrick Hand"/>
                <a:sym typeface="Patrick Hand"/>
              </a:rPr>
              <a:t> the artistic process! </a:t>
            </a:r>
            <a:endParaRPr sz="2200">
              <a:solidFill>
                <a:schemeClr val="lt1"/>
              </a:solidFill>
              <a:latin typeface="Patrick Hand"/>
              <a:ea typeface="Patrick Hand"/>
              <a:cs typeface="Patrick Hand"/>
              <a:sym typeface="Patrick Hand"/>
            </a:endParaRPr>
          </a:p>
          <a:p>
            <a:pPr indent="-368300" lvl="0" marL="457200" rtl="0" algn="l">
              <a:spcBef>
                <a:spcPts val="0"/>
              </a:spcBef>
              <a:spcAft>
                <a:spcPts val="0"/>
              </a:spcAft>
              <a:buClr>
                <a:schemeClr val="lt1"/>
              </a:buClr>
              <a:buSzPts val="2200"/>
              <a:buFont typeface="Patrick Hand"/>
              <a:buChar char="-"/>
            </a:pPr>
            <a:r>
              <a:rPr lang="en" sz="2200">
                <a:solidFill>
                  <a:schemeClr val="lt1"/>
                </a:solidFill>
                <a:latin typeface="Patrick Hand"/>
                <a:ea typeface="Patrick Hand"/>
                <a:cs typeface="Patrick Hand"/>
                <a:sym typeface="Patrick Hand"/>
              </a:rPr>
              <a:t>Not without limitations and changes though! </a:t>
            </a:r>
            <a:endParaRPr sz="2200">
              <a:solidFill>
                <a:schemeClr val="lt1"/>
              </a:solidFill>
              <a:latin typeface="Patrick Hand"/>
              <a:ea typeface="Patrick Hand"/>
              <a:cs typeface="Patrick Hand"/>
              <a:sym typeface="Patrick Hand"/>
            </a:endParaRPr>
          </a:p>
        </p:txBody>
      </p:sp>
      <p:sp>
        <p:nvSpPr>
          <p:cNvPr id="272" name="Google Shape;272;p29"/>
          <p:cNvSpPr/>
          <p:nvPr/>
        </p:nvSpPr>
        <p:spPr>
          <a:xfrm>
            <a:off x="3736300" y="465262"/>
            <a:ext cx="5292972" cy="4634280"/>
          </a:xfrm>
          <a:prstGeom prst="cloud">
            <a:avLst/>
          </a:prstGeom>
          <a:gradFill>
            <a:gsLst>
              <a:gs pos="0">
                <a:schemeClr val="accent2"/>
              </a:gs>
              <a:gs pos="100000">
                <a:schemeClr val="accent1"/>
              </a:gs>
            </a:gsLst>
            <a:lin ang="2698631" scaled="0"/>
          </a:gra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lt1"/>
                </a:solidFill>
              </a:rPr>
              <a:t>“As someone who does create digital art I found this to be really cool and would love to see something like this for real as a way to protect digital art creation and better facilitate artists making money from their work and protecting against art theft, which currently is hard to control online. Really great concept!” - P4</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276" name="Shape 276"/>
        <p:cNvGrpSpPr/>
        <p:nvPr/>
      </p:nvGrpSpPr>
      <p:grpSpPr>
        <a:xfrm>
          <a:off x="0" y="0"/>
          <a:ext cx="0" cy="0"/>
          <a:chOff x="0" y="0"/>
          <a:chExt cx="0" cy="0"/>
        </a:xfrm>
      </p:grpSpPr>
      <p:sp>
        <p:nvSpPr>
          <p:cNvPr id="277" name="Google Shape;277;p30"/>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Future Changes </a:t>
            </a:r>
            <a:endParaRPr/>
          </a:p>
        </p:txBody>
      </p:sp>
      <p:sp>
        <p:nvSpPr>
          <p:cNvPr id="278" name="Google Shape;278;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30"/>
          <p:cNvPicPr preferRelativeResize="0"/>
          <p:nvPr/>
        </p:nvPicPr>
        <p:blipFill>
          <a:blip r:embed="rId3">
            <a:alphaModFix/>
          </a:blip>
          <a:stretch>
            <a:fillRect/>
          </a:stretch>
        </p:blipFill>
        <p:spPr>
          <a:xfrm>
            <a:off x="2261600" y="1362050"/>
            <a:ext cx="4824591" cy="3621651"/>
          </a:xfrm>
          <a:prstGeom prst="rect">
            <a:avLst/>
          </a:prstGeom>
          <a:noFill/>
          <a:ln>
            <a:noFill/>
          </a:ln>
        </p:spPr>
      </p:pic>
      <p:sp>
        <p:nvSpPr>
          <p:cNvPr id="280" name="Google Shape;280;p30"/>
          <p:cNvSpPr txBox="1"/>
          <p:nvPr/>
        </p:nvSpPr>
        <p:spPr>
          <a:xfrm>
            <a:off x="1443150" y="2035200"/>
            <a:ext cx="1413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00"/>
                </a:solidFill>
                <a:latin typeface="Patrick Hand"/>
                <a:ea typeface="Patrick Hand"/>
                <a:cs typeface="Patrick Hand"/>
                <a:sym typeface="Patrick Hand"/>
              </a:rPr>
              <a:t>Clearer Instructions</a:t>
            </a:r>
            <a:endParaRPr sz="1700">
              <a:solidFill>
                <a:srgbClr val="FFFF00"/>
              </a:solidFill>
              <a:latin typeface="Patrick Hand"/>
              <a:ea typeface="Patrick Hand"/>
              <a:cs typeface="Patrick Hand"/>
              <a:sym typeface="Patrick Hand"/>
            </a:endParaRPr>
          </a:p>
        </p:txBody>
      </p:sp>
      <p:sp>
        <p:nvSpPr>
          <p:cNvPr id="281" name="Google Shape;281;p30"/>
          <p:cNvSpPr txBox="1"/>
          <p:nvPr/>
        </p:nvSpPr>
        <p:spPr>
          <a:xfrm>
            <a:off x="1181100" y="3068300"/>
            <a:ext cx="1413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00"/>
                </a:solidFill>
                <a:latin typeface="Patrick Hand"/>
                <a:ea typeface="Patrick Hand"/>
                <a:cs typeface="Patrick Hand"/>
                <a:sym typeface="Patrick Hand"/>
              </a:rPr>
              <a:t>More </a:t>
            </a:r>
            <a:r>
              <a:rPr lang="en" sz="1700">
                <a:solidFill>
                  <a:srgbClr val="FFFF00"/>
                </a:solidFill>
                <a:latin typeface="Patrick Hand"/>
                <a:ea typeface="Patrick Hand"/>
                <a:cs typeface="Patrick Hand"/>
                <a:sym typeface="Patrick Hand"/>
              </a:rPr>
              <a:t>Intuitive</a:t>
            </a:r>
            <a:r>
              <a:rPr lang="en" sz="1700">
                <a:solidFill>
                  <a:srgbClr val="FFFF00"/>
                </a:solidFill>
                <a:latin typeface="Patrick Hand"/>
                <a:ea typeface="Patrick Hand"/>
                <a:cs typeface="Patrick Hand"/>
                <a:sym typeface="Patrick Hand"/>
              </a:rPr>
              <a:t> Price Button</a:t>
            </a:r>
            <a:endParaRPr sz="1700">
              <a:solidFill>
                <a:srgbClr val="FFFF00"/>
              </a:solidFill>
              <a:latin typeface="Patrick Hand"/>
              <a:ea typeface="Patrick Hand"/>
              <a:cs typeface="Patrick Hand"/>
              <a:sym typeface="Patrick Hand"/>
            </a:endParaRPr>
          </a:p>
        </p:txBody>
      </p:sp>
      <p:sp>
        <p:nvSpPr>
          <p:cNvPr id="282" name="Google Shape;282;p30"/>
          <p:cNvSpPr txBox="1"/>
          <p:nvPr/>
        </p:nvSpPr>
        <p:spPr>
          <a:xfrm>
            <a:off x="1318700" y="3776300"/>
            <a:ext cx="1413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00"/>
                </a:solidFill>
                <a:latin typeface="Patrick Hand"/>
                <a:ea typeface="Patrick Hand"/>
                <a:cs typeface="Patrick Hand"/>
                <a:sym typeface="Patrick Hand"/>
              </a:rPr>
              <a:t>Increased Navigation Options</a:t>
            </a:r>
            <a:endParaRPr sz="1700">
              <a:solidFill>
                <a:srgbClr val="FFFF00"/>
              </a:solidFill>
              <a:latin typeface="Patrick Hand"/>
              <a:ea typeface="Patrick Hand"/>
              <a:cs typeface="Patrick Hand"/>
              <a:sym typeface="Patrick Hand"/>
            </a:endParaRPr>
          </a:p>
        </p:txBody>
      </p:sp>
      <p:sp>
        <p:nvSpPr>
          <p:cNvPr id="283" name="Google Shape;283;p30"/>
          <p:cNvSpPr txBox="1"/>
          <p:nvPr/>
        </p:nvSpPr>
        <p:spPr>
          <a:xfrm>
            <a:off x="6577575" y="1990800"/>
            <a:ext cx="14136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00"/>
                </a:solidFill>
                <a:latin typeface="Patrick Hand"/>
                <a:ea typeface="Patrick Hand"/>
                <a:cs typeface="Patrick Hand"/>
                <a:sym typeface="Patrick Hand"/>
              </a:rPr>
              <a:t>More Prominent &amp; Clickable “Home” and “Profile” </a:t>
            </a:r>
            <a:endParaRPr sz="1700">
              <a:solidFill>
                <a:srgbClr val="FFFF00"/>
              </a:solidFill>
              <a:latin typeface="Patrick Hand"/>
              <a:ea typeface="Patrick Hand"/>
              <a:cs typeface="Patrick Hand"/>
              <a:sym typeface="Patrick Ha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287" name="Shape 287"/>
        <p:cNvGrpSpPr/>
        <p:nvPr/>
      </p:nvGrpSpPr>
      <p:grpSpPr>
        <a:xfrm>
          <a:off x="0" y="0"/>
          <a:ext cx="0" cy="0"/>
          <a:chOff x="0" y="0"/>
          <a:chExt cx="0" cy="0"/>
        </a:xfrm>
      </p:grpSpPr>
      <p:sp>
        <p:nvSpPr>
          <p:cNvPr id="288" name="Google Shape;288;p31"/>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References </a:t>
            </a:r>
            <a:endParaRPr/>
          </a:p>
        </p:txBody>
      </p:sp>
      <p:sp>
        <p:nvSpPr>
          <p:cNvPr id="289" name="Google Shape;289;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1"/>
          <p:cNvSpPr txBox="1"/>
          <p:nvPr/>
        </p:nvSpPr>
        <p:spPr>
          <a:xfrm>
            <a:off x="126450" y="1217050"/>
            <a:ext cx="8891100" cy="383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750">
                <a:solidFill>
                  <a:schemeClr val="lt1"/>
                </a:solidFill>
              </a:rPr>
              <a:t>[1] appfigures.com. Top Ranked iOS App Store Apps. Retrieved from https://appfigures.com/top-apps/ios-app-store/united-states/iphone/top-overall</a:t>
            </a:r>
            <a:endParaRPr sz="750">
              <a:solidFill>
                <a:schemeClr val="lt1"/>
              </a:solidFill>
            </a:endParaRPr>
          </a:p>
          <a:p>
            <a:pPr indent="0" lvl="0" marL="0" rtl="0" algn="l">
              <a:lnSpc>
                <a:spcPct val="115000"/>
              </a:lnSpc>
              <a:spcBef>
                <a:spcPts val="1200"/>
              </a:spcBef>
              <a:spcAft>
                <a:spcPts val="0"/>
              </a:spcAft>
              <a:buNone/>
            </a:pPr>
            <a:r>
              <a:rPr lang="en" sz="750">
                <a:solidFill>
                  <a:schemeClr val="lt1"/>
                </a:solidFill>
              </a:rPr>
              <a:t>[2] Mitchell Clark. 2021. People are spending millions on NFTs. What? Why? The Verge. Retrieved February 1, 2022 from https://www.theverge.com/22310188/nft-explainer-what-is-blockchain-crypto-art-faq </a:t>
            </a:r>
            <a:endParaRPr sz="750">
              <a:solidFill>
                <a:schemeClr val="lt1"/>
              </a:solidFill>
            </a:endParaRPr>
          </a:p>
          <a:p>
            <a:pPr indent="0" lvl="0" marL="0" rtl="0" algn="l">
              <a:lnSpc>
                <a:spcPct val="115000"/>
              </a:lnSpc>
              <a:spcBef>
                <a:spcPts val="1200"/>
              </a:spcBef>
              <a:spcAft>
                <a:spcPts val="0"/>
              </a:spcAft>
              <a:buNone/>
            </a:pPr>
            <a:r>
              <a:rPr lang="en" sz="750">
                <a:solidFill>
                  <a:schemeClr val="lt1"/>
                </a:solidFill>
              </a:rPr>
              <a:t>[3] Kevin Collier. 2022. NFT Art sales are booming. just without some artists’ permission. NBCNews.com. Retrieved from https://www.nbcnews.com/tech/security/nft-art-sales-are-booming-just-artists-permission-rcna10798 </a:t>
            </a:r>
            <a:endParaRPr sz="750">
              <a:solidFill>
                <a:schemeClr val="lt1"/>
              </a:solidFill>
            </a:endParaRPr>
          </a:p>
          <a:p>
            <a:pPr indent="0" lvl="0" marL="0" rtl="0" algn="l">
              <a:lnSpc>
                <a:spcPct val="115000"/>
              </a:lnSpc>
              <a:spcBef>
                <a:spcPts val="1200"/>
              </a:spcBef>
              <a:spcAft>
                <a:spcPts val="0"/>
              </a:spcAft>
              <a:buNone/>
            </a:pPr>
            <a:r>
              <a:rPr lang="en" sz="750">
                <a:solidFill>
                  <a:schemeClr val="lt1"/>
                </a:solidFill>
              </a:rPr>
              <a:t>[4] Michael Dowling. 2022. Is non-fungible token pricing driven by cryptocurrencies? Finance Research Letters 44, (January 2022), 102097. DOI:https://doi.org/10.1016/j.frl.2021.102097 </a:t>
            </a:r>
            <a:endParaRPr sz="750">
              <a:solidFill>
                <a:schemeClr val="lt1"/>
              </a:solidFill>
            </a:endParaRPr>
          </a:p>
          <a:p>
            <a:pPr indent="0" lvl="0" marL="0" rtl="0" algn="l">
              <a:lnSpc>
                <a:spcPct val="115000"/>
              </a:lnSpc>
              <a:spcBef>
                <a:spcPts val="1200"/>
              </a:spcBef>
              <a:spcAft>
                <a:spcPts val="0"/>
              </a:spcAft>
              <a:buNone/>
            </a:pPr>
            <a:r>
              <a:rPr lang="en" sz="750">
                <a:solidFill>
                  <a:schemeClr val="lt1"/>
                </a:solidFill>
              </a:rPr>
              <a:t>[5] ethereum.org. Non-fungible tokens (NFT). ethereum.org. Retrieved from https://ethereum.org/en/nft/ </a:t>
            </a:r>
            <a:endParaRPr sz="750">
              <a:solidFill>
                <a:schemeClr val="lt1"/>
              </a:solidFill>
            </a:endParaRPr>
          </a:p>
          <a:p>
            <a:pPr indent="0" lvl="0" marL="0" rtl="0" algn="l">
              <a:lnSpc>
                <a:spcPct val="115000"/>
              </a:lnSpc>
              <a:spcBef>
                <a:spcPts val="1200"/>
              </a:spcBef>
              <a:spcAft>
                <a:spcPts val="0"/>
              </a:spcAft>
              <a:buNone/>
            </a:pPr>
            <a:r>
              <a:rPr lang="en" sz="750">
                <a:solidFill>
                  <a:schemeClr val="lt1"/>
                </a:solidFill>
              </a:rPr>
              <a:t>[6] Andres Guadamuz. 2021. The treachery of images: non-fungible tokens and copyright. Journal of Intellectual Property Law &amp; Practice 16, 12 (December 2021), 1367–1385. DOI:https://doi.org/10.1093/jiplp/jpab152 </a:t>
            </a:r>
            <a:endParaRPr sz="750">
              <a:solidFill>
                <a:schemeClr val="lt1"/>
              </a:solidFill>
            </a:endParaRPr>
          </a:p>
          <a:p>
            <a:pPr indent="0" lvl="0" marL="0" rtl="0" algn="l">
              <a:lnSpc>
                <a:spcPct val="115000"/>
              </a:lnSpc>
              <a:spcBef>
                <a:spcPts val="1200"/>
              </a:spcBef>
              <a:spcAft>
                <a:spcPts val="0"/>
              </a:spcAft>
              <a:buNone/>
            </a:pPr>
            <a:r>
              <a:rPr lang="en" sz="750">
                <a:solidFill>
                  <a:schemeClr val="lt1"/>
                </a:solidFill>
              </a:rPr>
              <a:t>[7] IBM. What is blockchain technology? - IBM Blockchain. IBM. Retrieved from https://www.ibm.com/topics/what-is-blockchain </a:t>
            </a:r>
            <a:endParaRPr sz="750">
              <a:solidFill>
                <a:schemeClr val="lt1"/>
              </a:solidFill>
            </a:endParaRPr>
          </a:p>
          <a:p>
            <a:pPr indent="0" lvl="0" marL="0" rtl="0" algn="l">
              <a:lnSpc>
                <a:spcPct val="115000"/>
              </a:lnSpc>
              <a:spcBef>
                <a:spcPts val="1200"/>
              </a:spcBef>
              <a:spcAft>
                <a:spcPts val="0"/>
              </a:spcAft>
              <a:buNone/>
            </a:pPr>
            <a:r>
              <a:rPr lang="en" sz="750">
                <a:solidFill>
                  <a:schemeClr val="lt1"/>
                </a:solidFill>
              </a:rPr>
              <a:t>[8] Harrison Jacobs. 2022. The counterfeit NFT problem is only getting worse. The Verge. Retrieved from https://www.theverge.com/22905295/counterfeit-nft-artist-ripoffs-opensea-deviantart</a:t>
            </a:r>
            <a:endParaRPr sz="750">
              <a:solidFill>
                <a:schemeClr val="lt1"/>
              </a:solidFill>
            </a:endParaRPr>
          </a:p>
          <a:p>
            <a:pPr indent="0" lvl="0" marL="0" rtl="0" algn="l">
              <a:lnSpc>
                <a:spcPct val="115000"/>
              </a:lnSpc>
              <a:spcBef>
                <a:spcPts val="1200"/>
              </a:spcBef>
              <a:spcAft>
                <a:spcPts val="0"/>
              </a:spcAft>
              <a:buNone/>
            </a:pPr>
            <a:r>
              <a:rPr lang="en" sz="750">
                <a:solidFill>
                  <a:schemeClr val="lt1"/>
                </a:solidFill>
              </a:rPr>
              <a:t>[9] Arnav Kapoor, Dipanwita Guhathakurta, Mehul Mathur, Rupanshu Yadav, Manish Gupta, and Ponnurungam Kumaraguru. 2022. TweetBoost: Influence of Social Media on NFT Valuation. arXiv:2201.08373 [cs] (January 2022). Retrieved February 1, 2022 from http://arxiv.org/abs/2201.08373 </a:t>
            </a:r>
            <a:endParaRPr sz="750">
              <a:solidFill>
                <a:schemeClr val="lt1"/>
              </a:solidFill>
            </a:endParaRPr>
          </a:p>
          <a:p>
            <a:pPr indent="0" lvl="0" marL="0" rtl="0" algn="l">
              <a:lnSpc>
                <a:spcPct val="115000"/>
              </a:lnSpc>
              <a:spcBef>
                <a:spcPts val="1200"/>
              </a:spcBef>
              <a:spcAft>
                <a:spcPts val="0"/>
              </a:spcAft>
              <a:buNone/>
            </a:pPr>
            <a:r>
              <a:rPr lang="en" sz="750">
                <a:solidFill>
                  <a:schemeClr val="lt1"/>
                </a:solidFill>
              </a:rPr>
              <a:t>[10] Sharma, T., Zhou, Z., Huang, Y., &amp; Wang, Y. (2022). “It’s A Blessing and A Curse”: Unpacking Creators’ Practices with Non-Fungible Tokens (NFTs) and Their Communities. arXiv preprint arXIV:2201.13233.</a:t>
            </a:r>
            <a:endParaRPr sz="750">
              <a:solidFill>
                <a:schemeClr val="lt1"/>
              </a:solidFill>
            </a:endParaRPr>
          </a:p>
          <a:p>
            <a:pPr indent="0" lvl="0" marL="0" rtl="0" algn="l">
              <a:lnSpc>
                <a:spcPct val="115000"/>
              </a:lnSpc>
              <a:spcBef>
                <a:spcPts val="1200"/>
              </a:spcBef>
              <a:spcAft>
                <a:spcPts val="1200"/>
              </a:spcAft>
              <a:buNone/>
            </a:pPr>
            <a:r>
              <a:rPr lang="en" sz="750">
                <a:solidFill>
                  <a:schemeClr val="lt1"/>
                </a:solidFill>
              </a:rPr>
              <a:t>[11] Kathleen Bridget Wilson, Adam Karg, and Hadi Ghaderi. 2021. Prospecting non-fungible tokens in the digital economy: Stakeholders and ecosystem, risk and opportunity. Business Horizons (October 2021). DOI:https://doi.org/10.1016/j.bushor.2021.10.0076:26</a:t>
            </a:r>
            <a:endParaRPr sz="750">
              <a:solidFill>
                <a:schemeClr val="lt1"/>
              </a:solidFill>
              <a:latin typeface="Patrick Hand"/>
              <a:ea typeface="Patrick Hand"/>
              <a:cs typeface="Patrick Hand"/>
              <a:sym typeface="Patrick Ha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ctrTitle"/>
          </p:nvPr>
        </p:nvSpPr>
        <p:spPr>
          <a:xfrm>
            <a:off x="1554150" y="1640850"/>
            <a:ext cx="5069400" cy="186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i="1" lang="en" sz="4400">
                <a:solidFill>
                  <a:srgbClr val="8A3ACC"/>
                </a:solidFill>
              </a:rPr>
              <a:t>Questions?? </a:t>
            </a:r>
            <a:r>
              <a:rPr lang="en" sz="4400"/>
              <a:t>   </a:t>
            </a:r>
            <a:endParaRPr sz="4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85" name="Shape 85"/>
        <p:cNvGrpSpPr/>
        <p:nvPr/>
      </p:nvGrpSpPr>
      <p:grpSpPr>
        <a:xfrm>
          <a:off x="0" y="0"/>
          <a:ext cx="0" cy="0"/>
          <a:chOff x="0" y="0"/>
          <a:chExt cx="0" cy="0"/>
        </a:xfrm>
      </p:grpSpPr>
      <p:sp>
        <p:nvSpPr>
          <p:cNvPr id="86" name="Google Shape;86;p15"/>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Introduction/Problem Space </a:t>
            </a:r>
            <a:endParaRPr/>
          </a:p>
        </p:txBody>
      </p:sp>
      <p:sp>
        <p:nvSpPr>
          <p:cNvPr id="87" name="Google Shape;87;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5"/>
          <p:cNvSpPr txBox="1"/>
          <p:nvPr/>
        </p:nvSpPr>
        <p:spPr>
          <a:xfrm>
            <a:off x="473788" y="1544400"/>
            <a:ext cx="19803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Patrick Hand"/>
                <a:ea typeface="Patrick Hand"/>
                <a:cs typeface="Patrick Hand"/>
                <a:sym typeface="Patrick Hand"/>
              </a:rPr>
              <a:t>NFTs ( Non-Fungible Tokens) virtually represent the owner of a unique asset.</a:t>
            </a:r>
            <a:endParaRPr sz="1600">
              <a:solidFill>
                <a:schemeClr val="lt1"/>
              </a:solidFill>
              <a:latin typeface="Patrick Hand"/>
              <a:ea typeface="Patrick Hand"/>
              <a:cs typeface="Patrick Hand"/>
              <a:sym typeface="Patrick Hand"/>
            </a:endParaRPr>
          </a:p>
          <a:p>
            <a:pPr indent="0" lvl="0" marL="0" rtl="0" algn="l">
              <a:spcBef>
                <a:spcPts val="0"/>
              </a:spcBef>
              <a:spcAft>
                <a:spcPts val="0"/>
              </a:spcAft>
              <a:buNone/>
            </a:pPr>
            <a:r>
              <a:t/>
            </a:r>
            <a:endParaRPr>
              <a:solidFill>
                <a:schemeClr val="lt1"/>
              </a:solidFill>
              <a:latin typeface="Patrick Hand"/>
              <a:ea typeface="Patrick Hand"/>
              <a:cs typeface="Patrick Hand"/>
              <a:sym typeface="Patrick Hand"/>
            </a:endParaRPr>
          </a:p>
        </p:txBody>
      </p:sp>
      <p:sp>
        <p:nvSpPr>
          <p:cNvPr id="89" name="Google Shape;89;p15"/>
          <p:cNvSpPr/>
          <p:nvPr/>
        </p:nvSpPr>
        <p:spPr>
          <a:xfrm rot="519934">
            <a:off x="127080" y="1292228"/>
            <a:ext cx="2673714" cy="1889751"/>
          </a:xfrm>
          <a:prstGeom prst="cloud">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90" name="Google Shape;90;p15"/>
          <p:cNvSpPr/>
          <p:nvPr/>
        </p:nvSpPr>
        <p:spPr>
          <a:xfrm rot="519934">
            <a:off x="4183655" y="1292228"/>
            <a:ext cx="2673714" cy="1889751"/>
          </a:xfrm>
          <a:prstGeom prst="cloud">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91" name="Google Shape;91;p15"/>
          <p:cNvSpPr txBox="1"/>
          <p:nvPr/>
        </p:nvSpPr>
        <p:spPr>
          <a:xfrm>
            <a:off x="4694900" y="1544388"/>
            <a:ext cx="16512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lt1"/>
                </a:solidFill>
                <a:latin typeface="Patrick Hand"/>
                <a:ea typeface="Patrick Hand"/>
                <a:cs typeface="Patrick Hand"/>
                <a:sym typeface="Patrick Hand"/>
              </a:rPr>
              <a:t>NFTs are most popularly used to represent virtual art.</a:t>
            </a:r>
            <a:endParaRPr sz="1700">
              <a:solidFill>
                <a:schemeClr val="lt1"/>
              </a:solidFill>
              <a:latin typeface="Patrick Hand"/>
              <a:ea typeface="Patrick Hand"/>
              <a:cs typeface="Patrick Hand"/>
              <a:sym typeface="Patrick Hand"/>
            </a:endParaRPr>
          </a:p>
        </p:txBody>
      </p:sp>
      <p:sp>
        <p:nvSpPr>
          <p:cNvPr id="92" name="Google Shape;92;p15"/>
          <p:cNvSpPr/>
          <p:nvPr/>
        </p:nvSpPr>
        <p:spPr>
          <a:xfrm rot="519934">
            <a:off x="1771205" y="3063053"/>
            <a:ext cx="2673714" cy="1889751"/>
          </a:xfrm>
          <a:prstGeom prst="cloud">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93" name="Google Shape;93;p15"/>
          <p:cNvSpPr/>
          <p:nvPr/>
        </p:nvSpPr>
        <p:spPr>
          <a:xfrm rot="519934">
            <a:off x="6114355" y="3063053"/>
            <a:ext cx="2673714" cy="1889751"/>
          </a:xfrm>
          <a:prstGeom prst="cloud">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94" name="Google Shape;94;p15"/>
          <p:cNvSpPr txBox="1"/>
          <p:nvPr/>
        </p:nvSpPr>
        <p:spPr>
          <a:xfrm>
            <a:off x="2227563" y="3376888"/>
            <a:ext cx="1761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atrick Hand"/>
                <a:ea typeface="Patrick Hand"/>
                <a:cs typeface="Patrick Hand"/>
                <a:sym typeface="Patrick Hand"/>
              </a:rPr>
              <a:t>Currently, the NFT is awarded to the person who mints it even if it not the creator of the digital art [2, 3, 6, 8]. </a:t>
            </a:r>
            <a:endParaRPr>
              <a:solidFill>
                <a:schemeClr val="lt1"/>
              </a:solidFill>
              <a:latin typeface="Patrick Hand"/>
              <a:ea typeface="Patrick Hand"/>
              <a:cs typeface="Patrick Hand"/>
              <a:sym typeface="Patrick Hand"/>
            </a:endParaRPr>
          </a:p>
        </p:txBody>
      </p:sp>
      <p:sp>
        <p:nvSpPr>
          <p:cNvPr id="95" name="Google Shape;95;p15"/>
          <p:cNvSpPr txBox="1"/>
          <p:nvPr/>
        </p:nvSpPr>
        <p:spPr>
          <a:xfrm>
            <a:off x="6461063" y="3376888"/>
            <a:ext cx="1980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atrick Hand"/>
                <a:ea typeface="Patrick Hand"/>
                <a:cs typeface="Patrick Hand"/>
                <a:sym typeface="Patrick Hand"/>
              </a:rPr>
              <a:t>We created a tool that consolidates and simplifies the minting process to solve the theft issue and builds in authentication</a:t>
            </a:r>
            <a:endParaRPr>
              <a:solidFill>
                <a:schemeClr val="lt1"/>
              </a:solidFill>
              <a:latin typeface="Patrick Hand"/>
              <a:ea typeface="Patrick Hand"/>
              <a:cs typeface="Patrick Hand"/>
              <a:sym typeface="Patrick H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99" name="Shape 99"/>
        <p:cNvGrpSpPr/>
        <p:nvPr/>
      </p:nvGrpSpPr>
      <p:grpSpPr>
        <a:xfrm>
          <a:off x="0" y="0"/>
          <a:ext cx="0" cy="0"/>
          <a:chOff x="0" y="0"/>
          <a:chExt cx="0" cy="0"/>
        </a:xfrm>
      </p:grpSpPr>
      <p:sp>
        <p:nvSpPr>
          <p:cNvPr id="100" name="Google Shape;100;p16"/>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Users and User Needs</a:t>
            </a:r>
            <a:endParaRPr/>
          </a:p>
        </p:txBody>
      </p:sp>
      <p:sp>
        <p:nvSpPr>
          <p:cNvPr id="101" name="Google Shape;101;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6"/>
          <p:cNvSpPr/>
          <p:nvPr/>
        </p:nvSpPr>
        <p:spPr>
          <a:xfrm>
            <a:off x="1117250" y="1454249"/>
            <a:ext cx="1416160" cy="1470912"/>
          </a:xfrm>
          <a:custGeom>
            <a:rect b="b" l="l" r="r" t="t"/>
            <a:pathLst>
              <a:path extrusionOk="0" h="16620" w="15695">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6680487" y="1464425"/>
            <a:ext cx="999472" cy="1450557"/>
          </a:xfrm>
          <a:custGeom>
            <a:rect b="b" l="l" r="r" t="t"/>
            <a:pathLst>
              <a:path extrusionOk="0" h="18858" w="13554">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3712800" y="1581075"/>
            <a:ext cx="1416142" cy="1308318"/>
          </a:xfrm>
          <a:custGeom>
            <a:rect b="b" l="l" r="r" t="t"/>
            <a:pathLst>
              <a:path extrusionOk="0" h="17399" w="17228">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nvSpPr>
        <p:spPr>
          <a:xfrm>
            <a:off x="544625" y="2990700"/>
            <a:ext cx="24228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u="sng">
                <a:solidFill>
                  <a:schemeClr val="lt1"/>
                </a:solidFill>
                <a:latin typeface="Patrick Hand"/>
                <a:ea typeface="Patrick Hand"/>
                <a:cs typeface="Patrick Hand"/>
                <a:sym typeface="Patrick Hand"/>
              </a:rPr>
              <a:t>User</a:t>
            </a:r>
            <a:endParaRPr sz="1900" u="sng">
              <a:solidFill>
                <a:schemeClr val="lt1"/>
              </a:solidFill>
              <a:latin typeface="Patrick Hand"/>
              <a:ea typeface="Patrick Hand"/>
              <a:cs typeface="Patrick Hand"/>
              <a:sym typeface="Patrick Hand"/>
            </a:endParaRPr>
          </a:p>
          <a:p>
            <a:pPr indent="-311150" lvl="0" marL="457200" rtl="0" algn="l">
              <a:spcBef>
                <a:spcPts val="0"/>
              </a:spcBef>
              <a:spcAft>
                <a:spcPts val="0"/>
              </a:spcAft>
              <a:buClr>
                <a:schemeClr val="lt1"/>
              </a:buClr>
              <a:buSzPts val="1300"/>
              <a:buFont typeface="Patrick Hand"/>
              <a:buChar char="-"/>
            </a:pPr>
            <a:r>
              <a:rPr lang="en" sz="1300">
                <a:solidFill>
                  <a:schemeClr val="lt1"/>
                </a:solidFill>
                <a:latin typeface="Patrick Hand"/>
                <a:ea typeface="Patrick Hand"/>
                <a:cs typeface="Patrick Hand"/>
                <a:sym typeface="Patrick Hand"/>
              </a:rPr>
              <a:t>Digital Artists </a:t>
            </a:r>
            <a:endParaRPr sz="1300">
              <a:solidFill>
                <a:schemeClr val="lt1"/>
              </a:solidFill>
              <a:latin typeface="Patrick Hand"/>
              <a:ea typeface="Patrick Hand"/>
              <a:cs typeface="Patrick Hand"/>
              <a:sym typeface="Patrick Hand"/>
            </a:endParaRPr>
          </a:p>
          <a:p>
            <a:pPr indent="-311150" lvl="0" marL="457200" rtl="0" algn="l">
              <a:spcBef>
                <a:spcPts val="0"/>
              </a:spcBef>
              <a:spcAft>
                <a:spcPts val="0"/>
              </a:spcAft>
              <a:buClr>
                <a:schemeClr val="lt1"/>
              </a:buClr>
              <a:buSzPts val="1300"/>
              <a:buFont typeface="Patrick Hand"/>
              <a:buChar char="-"/>
            </a:pPr>
            <a:r>
              <a:rPr lang="en" sz="1300">
                <a:solidFill>
                  <a:schemeClr val="lt1"/>
                </a:solidFill>
                <a:latin typeface="Patrick Hand"/>
                <a:ea typeface="Patrick Hand"/>
                <a:cs typeface="Patrick Hand"/>
                <a:sym typeface="Patrick Hand"/>
              </a:rPr>
              <a:t>No specific demographic group </a:t>
            </a:r>
            <a:endParaRPr sz="1300">
              <a:solidFill>
                <a:schemeClr val="lt1"/>
              </a:solidFill>
              <a:latin typeface="Patrick Hand"/>
              <a:ea typeface="Patrick Hand"/>
              <a:cs typeface="Patrick Hand"/>
              <a:sym typeface="Patrick Hand"/>
            </a:endParaRPr>
          </a:p>
          <a:p>
            <a:pPr indent="-311150" lvl="0" marL="457200" rtl="0" algn="l">
              <a:spcBef>
                <a:spcPts val="0"/>
              </a:spcBef>
              <a:spcAft>
                <a:spcPts val="0"/>
              </a:spcAft>
              <a:buClr>
                <a:schemeClr val="lt1"/>
              </a:buClr>
              <a:buSzPts val="1300"/>
              <a:buFont typeface="Patrick Hand"/>
              <a:buChar char="-"/>
            </a:pPr>
            <a:r>
              <a:rPr lang="en" sz="1300">
                <a:solidFill>
                  <a:schemeClr val="lt1"/>
                </a:solidFill>
                <a:latin typeface="Patrick Hand"/>
                <a:ea typeface="Patrick Hand"/>
                <a:cs typeface="Patrick Hand"/>
                <a:sym typeface="Patrick Hand"/>
              </a:rPr>
              <a:t>Sprinklr Data showed </a:t>
            </a:r>
            <a:r>
              <a:rPr lang="en" sz="1300">
                <a:solidFill>
                  <a:schemeClr val="lt1"/>
                </a:solidFill>
                <a:latin typeface="Patrick Hand"/>
                <a:ea typeface="Patrick Hand"/>
                <a:cs typeface="Patrick Hand"/>
                <a:sym typeface="Patrick Hand"/>
              </a:rPr>
              <a:t>overwhelming</a:t>
            </a:r>
            <a:r>
              <a:rPr lang="en" sz="1300">
                <a:solidFill>
                  <a:schemeClr val="lt1"/>
                </a:solidFill>
                <a:latin typeface="Patrick Hand"/>
                <a:ea typeface="Patrick Hand"/>
                <a:cs typeface="Patrick Hand"/>
                <a:sym typeface="Patrick Hand"/>
              </a:rPr>
              <a:t> negative sentiment towards NFTs</a:t>
            </a:r>
            <a:endParaRPr sz="1300">
              <a:solidFill>
                <a:schemeClr val="lt1"/>
              </a:solidFill>
              <a:latin typeface="Patrick Hand"/>
              <a:ea typeface="Patrick Hand"/>
              <a:cs typeface="Patrick Hand"/>
              <a:sym typeface="Patrick Hand"/>
            </a:endParaRPr>
          </a:p>
          <a:p>
            <a:pPr indent="-311150" lvl="0" marL="457200" rtl="0" algn="l">
              <a:spcBef>
                <a:spcPts val="0"/>
              </a:spcBef>
              <a:spcAft>
                <a:spcPts val="0"/>
              </a:spcAft>
              <a:buClr>
                <a:schemeClr val="lt1"/>
              </a:buClr>
              <a:buSzPts val="1300"/>
              <a:buFont typeface="Patrick Hand"/>
              <a:buChar char="-"/>
            </a:pPr>
            <a:r>
              <a:rPr lang="en" sz="1300">
                <a:solidFill>
                  <a:schemeClr val="lt1"/>
                </a:solidFill>
                <a:latin typeface="Patrick Hand"/>
                <a:ea typeface="Patrick Hand"/>
                <a:cs typeface="Patrick Hand"/>
                <a:sym typeface="Patrick Hand"/>
              </a:rPr>
              <a:t>Recognition of some benefits</a:t>
            </a:r>
            <a:endParaRPr sz="1300">
              <a:solidFill>
                <a:schemeClr val="lt1"/>
              </a:solidFill>
              <a:latin typeface="Patrick Hand"/>
              <a:ea typeface="Patrick Hand"/>
              <a:cs typeface="Patrick Hand"/>
              <a:sym typeface="Patrick Hand"/>
            </a:endParaRPr>
          </a:p>
        </p:txBody>
      </p:sp>
      <p:sp>
        <p:nvSpPr>
          <p:cNvPr id="106" name="Google Shape;106;p16"/>
          <p:cNvSpPr txBox="1"/>
          <p:nvPr/>
        </p:nvSpPr>
        <p:spPr>
          <a:xfrm>
            <a:off x="3013874" y="3041350"/>
            <a:ext cx="28140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u="sng">
                <a:solidFill>
                  <a:schemeClr val="lt1"/>
                </a:solidFill>
                <a:latin typeface="Patrick Hand"/>
                <a:ea typeface="Patrick Hand"/>
                <a:cs typeface="Patrick Hand"/>
                <a:sym typeface="Patrick Hand"/>
              </a:rPr>
              <a:t>Creation </a:t>
            </a:r>
            <a:endParaRPr sz="1900" u="sng">
              <a:solidFill>
                <a:schemeClr val="lt1"/>
              </a:solidFill>
              <a:latin typeface="Patrick Hand"/>
              <a:ea typeface="Patrick Hand"/>
              <a:cs typeface="Patrick Hand"/>
              <a:sym typeface="Patrick Hand"/>
            </a:endParaRPr>
          </a:p>
          <a:p>
            <a:pPr indent="-330200" lvl="0" marL="457200" rtl="0" algn="l">
              <a:spcBef>
                <a:spcPts val="0"/>
              </a:spcBef>
              <a:spcAft>
                <a:spcPts val="0"/>
              </a:spcAft>
              <a:buClr>
                <a:schemeClr val="lt1"/>
              </a:buClr>
              <a:buSzPts val="1600"/>
              <a:buFont typeface="Patrick Hand"/>
              <a:buChar char="-"/>
            </a:pPr>
            <a:r>
              <a:rPr lang="en" sz="1600">
                <a:solidFill>
                  <a:schemeClr val="lt1"/>
                </a:solidFill>
                <a:latin typeface="Patrick Hand"/>
                <a:ea typeface="Patrick Hand"/>
                <a:cs typeface="Patrick Hand"/>
                <a:sym typeface="Patrick Hand"/>
              </a:rPr>
              <a:t>Easy to use interface</a:t>
            </a:r>
            <a:endParaRPr sz="1600">
              <a:solidFill>
                <a:schemeClr val="lt1"/>
              </a:solidFill>
              <a:latin typeface="Patrick Hand"/>
              <a:ea typeface="Patrick Hand"/>
              <a:cs typeface="Patrick Hand"/>
              <a:sym typeface="Patrick Hand"/>
            </a:endParaRPr>
          </a:p>
          <a:p>
            <a:pPr indent="-330200" lvl="0" marL="457200" rtl="0" algn="l">
              <a:spcBef>
                <a:spcPts val="0"/>
              </a:spcBef>
              <a:spcAft>
                <a:spcPts val="0"/>
              </a:spcAft>
              <a:buClr>
                <a:schemeClr val="lt1"/>
              </a:buClr>
              <a:buSzPts val="1600"/>
              <a:buFont typeface="Patrick Hand"/>
              <a:buChar char="-"/>
            </a:pPr>
            <a:r>
              <a:rPr lang="en" sz="1600">
                <a:solidFill>
                  <a:schemeClr val="lt1"/>
                </a:solidFill>
                <a:latin typeface="Patrick Hand"/>
                <a:ea typeface="Patrick Hand"/>
                <a:cs typeface="Patrick Hand"/>
                <a:sym typeface="Patrick Hand"/>
              </a:rPr>
              <a:t>Authentication, NFT minting, and other use of system should not inhibit creative process</a:t>
            </a:r>
            <a:endParaRPr sz="1600">
              <a:solidFill>
                <a:schemeClr val="lt1"/>
              </a:solidFill>
              <a:latin typeface="Patrick Hand"/>
              <a:ea typeface="Patrick Hand"/>
              <a:cs typeface="Patrick Hand"/>
              <a:sym typeface="Patrick Hand"/>
            </a:endParaRPr>
          </a:p>
        </p:txBody>
      </p:sp>
      <p:sp>
        <p:nvSpPr>
          <p:cNvPr id="107" name="Google Shape;107;p16"/>
          <p:cNvSpPr txBox="1"/>
          <p:nvPr/>
        </p:nvSpPr>
        <p:spPr>
          <a:xfrm>
            <a:off x="5874325" y="2990700"/>
            <a:ext cx="2534400" cy="195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u="sng">
                <a:solidFill>
                  <a:schemeClr val="lt1"/>
                </a:solidFill>
                <a:latin typeface="Patrick Hand"/>
                <a:ea typeface="Patrick Hand"/>
                <a:cs typeface="Patrick Hand"/>
                <a:sym typeface="Patrick Hand"/>
              </a:rPr>
              <a:t>Security</a:t>
            </a:r>
            <a:endParaRPr sz="1900" u="sng">
              <a:solidFill>
                <a:schemeClr val="lt1"/>
              </a:solidFill>
              <a:latin typeface="Patrick Hand"/>
              <a:ea typeface="Patrick Hand"/>
              <a:cs typeface="Patrick Hand"/>
              <a:sym typeface="Patrick Hand"/>
            </a:endParaRPr>
          </a:p>
          <a:p>
            <a:pPr indent="-330200" lvl="0" marL="457200" rtl="0" algn="l">
              <a:spcBef>
                <a:spcPts val="0"/>
              </a:spcBef>
              <a:spcAft>
                <a:spcPts val="0"/>
              </a:spcAft>
              <a:buClr>
                <a:schemeClr val="lt1"/>
              </a:buClr>
              <a:buSzPts val="1600"/>
              <a:buFont typeface="Patrick Hand"/>
              <a:buChar char="-"/>
            </a:pPr>
            <a:r>
              <a:rPr lang="en" sz="1600">
                <a:solidFill>
                  <a:schemeClr val="lt1"/>
                </a:solidFill>
                <a:latin typeface="Patrick Hand"/>
                <a:ea typeface="Patrick Hand"/>
                <a:cs typeface="Patrick Hand"/>
                <a:sym typeface="Patrick Hand"/>
              </a:rPr>
              <a:t>Establishment of ownership of work</a:t>
            </a:r>
            <a:endParaRPr sz="1600">
              <a:solidFill>
                <a:schemeClr val="lt1"/>
              </a:solidFill>
              <a:latin typeface="Patrick Hand"/>
              <a:ea typeface="Patrick Hand"/>
              <a:cs typeface="Patrick Hand"/>
              <a:sym typeface="Patrick Hand"/>
            </a:endParaRPr>
          </a:p>
          <a:p>
            <a:pPr indent="-330200" lvl="0" marL="457200" rtl="0" algn="l">
              <a:spcBef>
                <a:spcPts val="0"/>
              </a:spcBef>
              <a:spcAft>
                <a:spcPts val="0"/>
              </a:spcAft>
              <a:buClr>
                <a:schemeClr val="lt1"/>
              </a:buClr>
              <a:buSzPts val="1600"/>
              <a:buFont typeface="Patrick Hand"/>
              <a:buChar char="-"/>
            </a:pPr>
            <a:r>
              <a:rPr lang="en" sz="1600">
                <a:solidFill>
                  <a:schemeClr val="lt1"/>
                </a:solidFill>
                <a:latin typeface="Patrick Hand"/>
                <a:ea typeface="Patrick Hand"/>
                <a:cs typeface="Patrick Hand"/>
                <a:sym typeface="Patrick Hand"/>
              </a:rPr>
              <a:t>Prevention of counterfeit and sale of work via NFT [3, 8]. </a:t>
            </a:r>
            <a:endParaRPr sz="1600">
              <a:solidFill>
                <a:schemeClr val="lt1"/>
              </a:solidFill>
              <a:latin typeface="Patrick Hand"/>
              <a:ea typeface="Patrick Hand"/>
              <a:cs typeface="Patrick Hand"/>
              <a:sym typeface="Patrick Hand"/>
            </a:endParaRPr>
          </a:p>
          <a:p>
            <a:pPr indent="0" lvl="0" marL="457200" rtl="0" algn="l">
              <a:spcBef>
                <a:spcPts val="0"/>
              </a:spcBef>
              <a:spcAft>
                <a:spcPts val="0"/>
              </a:spcAft>
              <a:buNone/>
            </a:pPr>
            <a:r>
              <a:t/>
            </a:r>
            <a:endParaRPr sz="1600">
              <a:solidFill>
                <a:schemeClr val="lt1"/>
              </a:solidFill>
              <a:latin typeface="Patrick Hand"/>
              <a:ea typeface="Patrick Hand"/>
              <a:cs typeface="Patrick Hand"/>
              <a:sym typeface="Patrick Ha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111" name="Shape 111"/>
        <p:cNvGrpSpPr/>
        <p:nvPr/>
      </p:nvGrpSpPr>
      <p:grpSpPr>
        <a:xfrm>
          <a:off x="0" y="0"/>
          <a:ext cx="0" cy="0"/>
          <a:chOff x="0" y="0"/>
          <a:chExt cx="0" cy="0"/>
        </a:xfrm>
      </p:grpSpPr>
      <p:sp>
        <p:nvSpPr>
          <p:cNvPr id="112" name="Google Shape;112;p17"/>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Art Creation Interface</a:t>
            </a:r>
            <a:endParaRPr/>
          </a:p>
        </p:txBody>
      </p:sp>
      <p:sp>
        <p:nvSpPr>
          <p:cNvPr id="113" name="Google Shape;113;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 name="Google Shape;114;p17"/>
          <p:cNvSpPr txBox="1"/>
          <p:nvPr/>
        </p:nvSpPr>
        <p:spPr>
          <a:xfrm>
            <a:off x="457200" y="1499500"/>
            <a:ext cx="3929700" cy="3126900"/>
          </a:xfrm>
          <a:prstGeom prst="rect">
            <a:avLst/>
          </a:prstGeom>
          <a:noFill/>
          <a:ln>
            <a:noFill/>
          </a:ln>
          <a:effectLst>
            <a:outerShdw blurRad="42863" rotWithShape="0" algn="bl" dir="5400000" dist="9525">
              <a:srgbClr val="1A1135">
                <a:alpha val="20000"/>
              </a:srgbClr>
            </a:outerShdw>
          </a:effectLst>
        </p:spPr>
        <p:txBody>
          <a:bodyPr anchorCtr="0" anchor="t" bIns="0" lIns="0" spcFirstLastPara="1" rIns="0" wrap="square" tIns="0">
            <a:noAutofit/>
          </a:bodyPr>
          <a:lstStyle/>
          <a:p>
            <a:pPr indent="0" lvl="0" marL="0" rtl="0" algn="l">
              <a:lnSpc>
                <a:spcPct val="115000"/>
              </a:lnSpc>
              <a:spcBef>
                <a:spcPts val="600"/>
              </a:spcBef>
              <a:spcAft>
                <a:spcPts val="0"/>
              </a:spcAft>
              <a:buNone/>
            </a:pPr>
            <a:r>
              <a:rPr lang="en" sz="1900">
                <a:solidFill>
                  <a:srgbClr val="FFFFFF"/>
                </a:solidFill>
                <a:latin typeface="Patrick Hand"/>
                <a:ea typeface="Patrick Hand"/>
                <a:cs typeface="Patrick Hand"/>
                <a:sym typeface="Patrick Hand"/>
              </a:rPr>
              <a:t>Interface</a:t>
            </a:r>
            <a:endParaRPr sz="1900">
              <a:solidFill>
                <a:srgbClr val="FFFFFF"/>
              </a:solidFill>
              <a:latin typeface="Patrick Hand"/>
              <a:ea typeface="Patrick Hand"/>
              <a:cs typeface="Patrick Hand"/>
              <a:sym typeface="Patrick Hand"/>
            </a:endParaRPr>
          </a:p>
          <a:p>
            <a:pPr indent="-349250" lvl="0" marL="457200" rtl="0" algn="l">
              <a:lnSpc>
                <a:spcPct val="115000"/>
              </a:lnSpc>
              <a:spcBef>
                <a:spcPts val="600"/>
              </a:spcBef>
              <a:spcAft>
                <a:spcPts val="0"/>
              </a:spcAft>
              <a:buClr>
                <a:srgbClr val="FFFFFF"/>
              </a:buClr>
              <a:buSzPts val="1900"/>
              <a:buFont typeface="Patrick Hand"/>
              <a:buChar char="-"/>
            </a:pPr>
            <a:r>
              <a:rPr lang="en" sz="1900">
                <a:solidFill>
                  <a:srgbClr val="FFFFFF"/>
                </a:solidFill>
                <a:latin typeface="Patrick Hand"/>
                <a:ea typeface="Patrick Hand"/>
                <a:cs typeface="Patrick Hand"/>
                <a:sym typeface="Patrick Hand"/>
              </a:rPr>
              <a:t>Needed an interface that was simple and already familiar with users</a:t>
            </a:r>
            <a:endParaRPr sz="1900">
              <a:solidFill>
                <a:srgbClr val="FFFFFF"/>
              </a:solidFill>
              <a:latin typeface="Patrick Hand"/>
              <a:ea typeface="Patrick Hand"/>
              <a:cs typeface="Patrick Hand"/>
              <a:sym typeface="Patrick Hand"/>
            </a:endParaRPr>
          </a:p>
          <a:p>
            <a:pPr indent="-349250" lvl="0" marL="457200" rtl="0" algn="l">
              <a:lnSpc>
                <a:spcPct val="115000"/>
              </a:lnSpc>
              <a:spcBef>
                <a:spcPts val="0"/>
              </a:spcBef>
              <a:spcAft>
                <a:spcPts val="0"/>
              </a:spcAft>
              <a:buClr>
                <a:srgbClr val="FFFFFF"/>
              </a:buClr>
              <a:buSzPts val="1900"/>
              <a:buFont typeface="Patrick Hand"/>
              <a:buChar char="-"/>
            </a:pPr>
            <a:r>
              <a:rPr lang="en" sz="1900">
                <a:solidFill>
                  <a:srgbClr val="FFFFFF"/>
                </a:solidFill>
                <a:latin typeface="Patrick Hand"/>
                <a:ea typeface="Patrick Hand"/>
                <a:cs typeface="Patrick Hand"/>
                <a:sym typeface="Patrick Hand"/>
              </a:rPr>
              <a:t>Investigated current platforms in both VR and other hardware</a:t>
            </a:r>
            <a:endParaRPr sz="1900">
              <a:solidFill>
                <a:srgbClr val="FFFFFF"/>
              </a:solidFill>
              <a:latin typeface="Patrick Hand"/>
              <a:ea typeface="Patrick Hand"/>
              <a:cs typeface="Patrick Hand"/>
              <a:sym typeface="Patrick Hand"/>
            </a:endParaRPr>
          </a:p>
          <a:p>
            <a:pPr indent="0" lvl="0" marL="0" rtl="0" algn="l">
              <a:lnSpc>
                <a:spcPct val="115000"/>
              </a:lnSpc>
              <a:spcBef>
                <a:spcPts val="600"/>
              </a:spcBef>
              <a:spcAft>
                <a:spcPts val="0"/>
              </a:spcAft>
              <a:buNone/>
            </a:pPr>
            <a:r>
              <a:rPr lang="en" sz="1900">
                <a:solidFill>
                  <a:srgbClr val="FFFFFF"/>
                </a:solidFill>
                <a:latin typeface="Patrick Hand"/>
                <a:ea typeface="Patrick Hand"/>
                <a:cs typeface="Patrick Hand"/>
                <a:sym typeface="Patrick Hand"/>
              </a:rPr>
              <a:t>Procreate [1]</a:t>
            </a:r>
            <a:endParaRPr sz="1900">
              <a:solidFill>
                <a:srgbClr val="FFFFFF"/>
              </a:solidFill>
              <a:latin typeface="Patrick Hand"/>
              <a:ea typeface="Patrick Hand"/>
              <a:cs typeface="Patrick Hand"/>
              <a:sym typeface="Patrick Hand"/>
            </a:endParaRPr>
          </a:p>
          <a:p>
            <a:pPr indent="-349250" lvl="0" marL="457200" rtl="0" algn="l">
              <a:lnSpc>
                <a:spcPct val="115000"/>
              </a:lnSpc>
              <a:spcBef>
                <a:spcPts val="600"/>
              </a:spcBef>
              <a:spcAft>
                <a:spcPts val="0"/>
              </a:spcAft>
              <a:buClr>
                <a:srgbClr val="FFFFFF"/>
              </a:buClr>
              <a:buSzPts val="1900"/>
              <a:buFont typeface="Patrick Hand"/>
              <a:buChar char="-"/>
            </a:pPr>
            <a:r>
              <a:rPr lang="en" sz="1900">
                <a:solidFill>
                  <a:srgbClr val="FFFFFF"/>
                </a:solidFill>
                <a:latin typeface="Patrick Hand"/>
                <a:ea typeface="Patrick Hand"/>
                <a:cs typeface="Patrick Hand"/>
                <a:sym typeface="Patrick Hand"/>
              </a:rPr>
              <a:t>Top paid art creation app for iPhone </a:t>
            </a:r>
            <a:endParaRPr sz="1900">
              <a:solidFill>
                <a:srgbClr val="FFFFFF"/>
              </a:solidFill>
              <a:latin typeface="Patrick Hand"/>
              <a:ea typeface="Patrick Hand"/>
              <a:cs typeface="Patrick Hand"/>
              <a:sym typeface="Patrick Hand"/>
            </a:endParaRPr>
          </a:p>
          <a:p>
            <a:pPr indent="-349250" lvl="0" marL="457200" rtl="0" algn="l">
              <a:lnSpc>
                <a:spcPct val="115000"/>
              </a:lnSpc>
              <a:spcBef>
                <a:spcPts val="0"/>
              </a:spcBef>
              <a:spcAft>
                <a:spcPts val="0"/>
              </a:spcAft>
              <a:buClr>
                <a:srgbClr val="FFFFFF"/>
              </a:buClr>
              <a:buSzPts val="1900"/>
              <a:buFont typeface="Patrick Hand"/>
              <a:buChar char="-"/>
            </a:pPr>
            <a:r>
              <a:rPr lang="en" sz="1900">
                <a:solidFill>
                  <a:srgbClr val="FFFFFF"/>
                </a:solidFill>
                <a:latin typeface="Patrick Hand"/>
                <a:ea typeface="Patrick Hand"/>
                <a:cs typeface="Patrick Hand"/>
                <a:sym typeface="Patrick Hand"/>
              </a:rPr>
              <a:t>Top paid app for iPad</a:t>
            </a:r>
            <a:endParaRPr sz="1900">
              <a:solidFill>
                <a:srgbClr val="FFFFFF"/>
              </a:solidFill>
              <a:latin typeface="Patrick Hand"/>
              <a:ea typeface="Patrick Hand"/>
              <a:cs typeface="Patrick Hand"/>
              <a:sym typeface="Patrick Hand"/>
            </a:endParaRPr>
          </a:p>
          <a:p>
            <a:pPr indent="0" lvl="0" marL="0" rtl="0" algn="l">
              <a:lnSpc>
                <a:spcPct val="115000"/>
              </a:lnSpc>
              <a:spcBef>
                <a:spcPts val="600"/>
              </a:spcBef>
              <a:spcAft>
                <a:spcPts val="0"/>
              </a:spcAft>
              <a:buNone/>
            </a:pPr>
            <a:r>
              <a:t/>
            </a:r>
            <a:endParaRPr sz="2400">
              <a:solidFill>
                <a:srgbClr val="FFFFFF"/>
              </a:solidFill>
              <a:latin typeface="Patrick Hand"/>
              <a:ea typeface="Patrick Hand"/>
              <a:cs typeface="Patrick Hand"/>
              <a:sym typeface="Patrick Hand"/>
            </a:endParaRPr>
          </a:p>
        </p:txBody>
      </p:sp>
      <p:pic>
        <p:nvPicPr>
          <p:cNvPr id="115" name="Google Shape;115;p17"/>
          <p:cNvPicPr preferRelativeResize="0"/>
          <p:nvPr/>
        </p:nvPicPr>
        <p:blipFill>
          <a:blip r:embed="rId3">
            <a:alphaModFix/>
          </a:blip>
          <a:stretch>
            <a:fillRect/>
          </a:stretch>
        </p:blipFill>
        <p:spPr>
          <a:xfrm>
            <a:off x="4961675" y="2005387"/>
            <a:ext cx="3760200" cy="2115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119" name="Shape 119"/>
        <p:cNvGrpSpPr/>
        <p:nvPr/>
      </p:nvGrpSpPr>
      <p:grpSpPr>
        <a:xfrm>
          <a:off x="0" y="0"/>
          <a:ext cx="0" cy="0"/>
          <a:chOff x="0" y="0"/>
          <a:chExt cx="0" cy="0"/>
        </a:xfrm>
      </p:grpSpPr>
      <p:sp>
        <p:nvSpPr>
          <p:cNvPr id="120" name="Google Shape;120;p18"/>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User Marketplace</a:t>
            </a:r>
            <a:r>
              <a:rPr lang="en"/>
              <a:t> Interface</a:t>
            </a:r>
            <a:endParaRPr/>
          </a:p>
        </p:txBody>
      </p:sp>
      <p:sp>
        <p:nvSpPr>
          <p:cNvPr id="121" name="Google Shape;121;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2" name="Google Shape;122;p18"/>
          <p:cNvSpPr txBox="1"/>
          <p:nvPr/>
        </p:nvSpPr>
        <p:spPr>
          <a:xfrm>
            <a:off x="457200" y="1499500"/>
            <a:ext cx="3929700" cy="3126900"/>
          </a:xfrm>
          <a:prstGeom prst="rect">
            <a:avLst/>
          </a:prstGeom>
          <a:noFill/>
          <a:ln>
            <a:noFill/>
          </a:ln>
          <a:effectLst>
            <a:outerShdw blurRad="42863" rotWithShape="0" algn="bl" dir="5400000" dist="9525">
              <a:srgbClr val="1A1135">
                <a:alpha val="20000"/>
              </a:srgbClr>
            </a:outerShdw>
          </a:effectLst>
        </p:spPr>
        <p:txBody>
          <a:bodyPr anchorCtr="0" anchor="t" bIns="0" lIns="0" spcFirstLastPara="1" rIns="0" wrap="square" tIns="0">
            <a:noAutofit/>
          </a:bodyPr>
          <a:lstStyle/>
          <a:p>
            <a:pPr indent="-349250" lvl="0" marL="457200" rtl="0" algn="l">
              <a:lnSpc>
                <a:spcPct val="115000"/>
              </a:lnSpc>
              <a:spcBef>
                <a:spcPts val="600"/>
              </a:spcBef>
              <a:spcAft>
                <a:spcPts val="0"/>
              </a:spcAft>
              <a:buClr>
                <a:schemeClr val="dk1"/>
              </a:buClr>
              <a:buSzPts val="1900"/>
              <a:buFont typeface="Patrick Hand"/>
              <a:buChar char="-"/>
            </a:pPr>
            <a:r>
              <a:rPr lang="en" sz="1900">
                <a:solidFill>
                  <a:schemeClr val="lt1"/>
                </a:solidFill>
                <a:latin typeface="Patrick Hand"/>
                <a:ea typeface="Patrick Hand"/>
                <a:cs typeface="Patrick Hand"/>
                <a:sym typeface="Patrick Hand"/>
              </a:rPr>
              <a:t>Investigated existing spaces like Opensea for design recommendations. </a:t>
            </a:r>
            <a:endParaRPr sz="1900">
              <a:solidFill>
                <a:schemeClr val="lt1"/>
              </a:solidFill>
              <a:latin typeface="Patrick Hand"/>
              <a:ea typeface="Patrick Hand"/>
              <a:cs typeface="Patrick Hand"/>
              <a:sym typeface="Patrick Hand"/>
            </a:endParaRPr>
          </a:p>
          <a:p>
            <a:pPr indent="-349250" lvl="0" marL="457200" rtl="0" algn="l">
              <a:lnSpc>
                <a:spcPct val="115000"/>
              </a:lnSpc>
              <a:spcBef>
                <a:spcPts val="0"/>
              </a:spcBef>
              <a:spcAft>
                <a:spcPts val="0"/>
              </a:spcAft>
              <a:buClr>
                <a:schemeClr val="dk1"/>
              </a:buClr>
              <a:buSzPts val="1900"/>
              <a:buFont typeface="Patrick Hand"/>
              <a:buChar char="-"/>
            </a:pPr>
            <a:r>
              <a:rPr lang="en" sz="1900">
                <a:solidFill>
                  <a:schemeClr val="lt1"/>
                </a:solidFill>
                <a:latin typeface="Patrick Hand"/>
                <a:ea typeface="Patrick Hand"/>
                <a:cs typeface="Patrick Hand"/>
                <a:sym typeface="Patrick Hand"/>
              </a:rPr>
              <a:t>Implemented basic features of marketplaces that already exist. For example, simplistic UI to reduce distractions. </a:t>
            </a:r>
            <a:endParaRPr sz="1900">
              <a:solidFill>
                <a:schemeClr val="lt1"/>
              </a:solidFill>
              <a:latin typeface="Patrick Hand"/>
              <a:ea typeface="Patrick Hand"/>
              <a:cs typeface="Patrick Hand"/>
              <a:sym typeface="Patrick Hand"/>
            </a:endParaRPr>
          </a:p>
          <a:p>
            <a:pPr indent="-349250" lvl="0" marL="457200" rtl="0" algn="l">
              <a:lnSpc>
                <a:spcPct val="115000"/>
              </a:lnSpc>
              <a:spcBef>
                <a:spcPts val="0"/>
              </a:spcBef>
              <a:spcAft>
                <a:spcPts val="0"/>
              </a:spcAft>
              <a:buClr>
                <a:schemeClr val="dk1"/>
              </a:buClr>
              <a:buSzPts val="1900"/>
              <a:buFont typeface="Patrick Hand"/>
              <a:buChar char="-"/>
            </a:pPr>
            <a:r>
              <a:rPr lang="en" sz="1900">
                <a:solidFill>
                  <a:schemeClr val="lt1"/>
                </a:solidFill>
                <a:latin typeface="Patrick Hand"/>
                <a:ea typeface="Patrick Hand"/>
                <a:cs typeface="Patrick Hand"/>
                <a:sym typeface="Patrick Hand"/>
              </a:rPr>
              <a:t>Main components: </a:t>
            </a:r>
            <a:endParaRPr sz="1900">
              <a:solidFill>
                <a:schemeClr val="lt1"/>
              </a:solidFill>
              <a:latin typeface="Patrick Hand"/>
              <a:ea typeface="Patrick Hand"/>
              <a:cs typeface="Patrick Hand"/>
              <a:sym typeface="Patrick Hand"/>
            </a:endParaRPr>
          </a:p>
          <a:p>
            <a:pPr indent="-349250" lvl="1" marL="1371600" rtl="0" algn="l">
              <a:lnSpc>
                <a:spcPct val="115000"/>
              </a:lnSpc>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Upload the art</a:t>
            </a:r>
            <a:endParaRPr sz="1900">
              <a:solidFill>
                <a:schemeClr val="lt1"/>
              </a:solidFill>
              <a:latin typeface="Patrick Hand"/>
              <a:ea typeface="Patrick Hand"/>
              <a:cs typeface="Patrick Hand"/>
              <a:sym typeface="Patrick Hand"/>
            </a:endParaRPr>
          </a:p>
          <a:p>
            <a:pPr indent="-349250" lvl="1" marL="1371600" rtl="0" algn="l">
              <a:lnSpc>
                <a:spcPct val="115000"/>
              </a:lnSpc>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List the art </a:t>
            </a:r>
            <a:endParaRPr sz="1900">
              <a:solidFill>
                <a:schemeClr val="lt1"/>
              </a:solidFill>
              <a:latin typeface="Patrick Hand"/>
              <a:ea typeface="Patrick Hand"/>
              <a:cs typeface="Patrick Hand"/>
              <a:sym typeface="Patrick Hand"/>
            </a:endParaRPr>
          </a:p>
          <a:p>
            <a:pPr indent="-349250" lvl="1" marL="1371600" rtl="0" algn="l">
              <a:lnSpc>
                <a:spcPct val="115000"/>
              </a:lnSpc>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Buy/sell the art  </a:t>
            </a:r>
            <a:endParaRPr b="1" sz="1900">
              <a:solidFill>
                <a:srgbClr val="FFFFFF"/>
              </a:solidFill>
              <a:latin typeface="Patrick Hand"/>
              <a:ea typeface="Patrick Hand"/>
              <a:cs typeface="Patrick Hand"/>
              <a:sym typeface="Patrick Hand"/>
            </a:endParaRPr>
          </a:p>
          <a:p>
            <a:pPr indent="0" lvl="0" marL="0" rtl="0" algn="l">
              <a:lnSpc>
                <a:spcPct val="115000"/>
              </a:lnSpc>
              <a:spcBef>
                <a:spcPts val="600"/>
              </a:spcBef>
              <a:spcAft>
                <a:spcPts val="0"/>
              </a:spcAft>
              <a:buNone/>
            </a:pPr>
            <a:r>
              <a:t/>
            </a:r>
            <a:endParaRPr sz="2400">
              <a:solidFill>
                <a:srgbClr val="FFFFFF"/>
              </a:solidFill>
              <a:latin typeface="Patrick Hand"/>
              <a:ea typeface="Patrick Hand"/>
              <a:cs typeface="Patrick Hand"/>
              <a:sym typeface="Patrick Hand"/>
            </a:endParaRPr>
          </a:p>
        </p:txBody>
      </p:sp>
      <p:pic>
        <p:nvPicPr>
          <p:cNvPr id="123" name="Google Shape;123;p18"/>
          <p:cNvPicPr preferRelativeResize="0"/>
          <p:nvPr/>
        </p:nvPicPr>
        <p:blipFill>
          <a:blip r:embed="rId3">
            <a:alphaModFix/>
          </a:blip>
          <a:stretch>
            <a:fillRect/>
          </a:stretch>
        </p:blipFill>
        <p:spPr>
          <a:xfrm>
            <a:off x="4421900" y="1449150"/>
            <a:ext cx="4264902" cy="312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127" name="Shape 127"/>
        <p:cNvGrpSpPr/>
        <p:nvPr/>
      </p:nvGrpSpPr>
      <p:grpSpPr>
        <a:xfrm>
          <a:off x="0" y="0"/>
          <a:ext cx="0" cy="0"/>
          <a:chOff x="0" y="0"/>
          <a:chExt cx="0" cy="0"/>
        </a:xfrm>
      </p:grpSpPr>
      <p:sp>
        <p:nvSpPr>
          <p:cNvPr id="128" name="Google Shape;128;p19"/>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Security Solutions  </a:t>
            </a:r>
            <a:endParaRPr/>
          </a:p>
        </p:txBody>
      </p:sp>
      <p:sp>
        <p:nvSpPr>
          <p:cNvPr id="129" name="Google Shape;129;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19"/>
          <p:cNvSpPr txBox="1"/>
          <p:nvPr/>
        </p:nvSpPr>
        <p:spPr>
          <a:xfrm>
            <a:off x="972662" y="3287650"/>
            <a:ext cx="2814000" cy="1400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lt1"/>
                </a:solidFill>
                <a:latin typeface="Patrick Hand"/>
                <a:ea typeface="Patrick Hand"/>
                <a:cs typeface="Patrick Hand"/>
                <a:sym typeface="Patrick Hand"/>
              </a:rPr>
              <a:t>Authentication</a:t>
            </a:r>
            <a:endParaRPr sz="2200" u="sng">
              <a:solidFill>
                <a:schemeClr val="lt1"/>
              </a:solidFill>
              <a:latin typeface="Patrick Hand"/>
              <a:ea typeface="Patrick Hand"/>
              <a:cs typeface="Patrick Hand"/>
              <a:sym typeface="Patrick Hand"/>
            </a:endParaRPr>
          </a:p>
          <a:p>
            <a:pPr indent="-349250" lvl="0" marL="457200" rtl="0" algn="l">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Automatic Biometric Authentication</a:t>
            </a:r>
            <a:endParaRPr sz="1900">
              <a:solidFill>
                <a:schemeClr val="lt1"/>
              </a:solidFill>
              <a:latin typeface="Patrick Hand"/>
              <a:ea typeface="Patrick Hand"/>
              <a:cs typeface="Patrick Hand"/>
              <a:sym typeface="Patrick Hand"/>
            </a:endParaRPr>
          </a:p>
          <a:p>
            <a:pPr indent="0" lvl="0" marL="457200" rtl="0" algn="l">
              <a:spcBef>
                <a:spcPts val="0"/>
              </a:spcBef>
              <a:spcAft>
                <a:spcPts val="0"/>
              </a:spcAft>
              <a:buNone/>
            </a:pPr>
            <a:r>
              <a:t/>
            </a:r>
            <a:endParaRPr sz="1900">
              <a:solidFill>
                <a:schemeClr val="lt1"/>
              </a:solidFill>
              <a:latin typeface="Patrick Hand"/>
              <a:ea typeface="Patrick Hand"/>
              <a:cs typeface="Patrick Hand"/>
              <a:sym typeface="Patrick Hand"/>
            </a:endParaRPr>
          </a:p>
        </p:txBody>
      </p:sp>
      <p:sp>
        <p:nvSpPr>
          <p:cNvPr id="131" name="Google Shape;131;p19"/>
          <p:cNvSpPr txBox="1"/>
          <p:nvPr/>
        </p:nvSpPr>
        <p:spPr>
          <a:xfrm>
            <a:off x="5121025" y="3287650"/>
            <a:ext cx="2534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u="sng">
                <a:solidFill>
                  <a:schemeClr val="lt1"/>
                </a:solidFill>
                <a:latin typeface="Patrick Hand"/>
                <a:ea typeface="Patrick Hand"/>
                <a:cs typeface="Patrick Hand"/>
                <a:sym typeface="Patrick Hand"/>
              </a:rPr>
              <a:t>BlockChain</a:t>
            </a:r>
            <a:endParaRPr sz="2200" u="sng">
              <a:solidFill>
                <a:schemeClr val="lt1"/>
              </a:solidFill>
              <a:latin typeface="Patrick Hand"/>
              <a:ea typeface="Patrick Hand"/>
              <a:cs typeface="Patrick Hand"/>
              <a:sym typeface="Patrick Hand"/>
            </a:endParaRPr>
          </a:p>
          <a:p>
            <a:pPr indent="-349250" lvl="0" marL="457200" rtl="0" algn="l">
              <a:spcBef>
                <a:spcPts val="0"/>
              </a:spcBef>
              <a:spcAft>
                <a:spcPts val="0"/>
              </a:spcAft>
              <a:buClr>
                <a:schemeClr val="lt1"/>
              </a:buClr>
              <a:buSzPts val="1900"/>
              <a:buFont typeface="Patrick Hand"/>
              <a:buChar char="-"/>
            </a:pPr>
            <a:r>
              <a:rPr lang="en" sz="1900">
                <a:solidFill>
                  <a:schemeClr val="lt1"/>
                </a:solidFill>
                <a:latin typeface="Patrick Hand"/>
                <a:ea typeface="Patrick Hand"/>
                <a:cs typeface="Patrick Hand"/>
                <a:sym typeface="Patrick Hand"/>
              </a:rPr>
              <a:t>Creates NFT immediately </a:t>
            </a:r>
            <a:endParaRPr sz="1900">
              <a:solidFill>
                <a:schemeClr val="lt1"/>
              </a:solidFill>
              <a:latin typeface="Patrick Hand"/>
              <a:ea typeface="Patrick Hand"/>
              <a:cs typeface="Patrick Hand"/>
              <a:sym typeface="Patrick Hand"/>
            </a:endParaRPr>
          </a:p>
        </p:txBody>
      </p:sp>
      <p:pic>
        <p:nvPicPr>
          <p:cNvPr id="132" name="Google Shape;132;p19"/>
          <p:cNvPicPr preferRelativeResize="0"/>
          <p:nvPr/>
        </p:nvPicPr>
        <p:blipFill>
          <a:blip r:embed="rId3">
            <a:alphaModFix/>
          </a:blip>
          <a:stretch>
            <a:fillRect/>
          </a:stretch>
        </p:blipFill>
        <p:spPr>
          <a:xfrm>
            <a:off x="5302375" y="1115950"/>
            <a:ext cx="2171700" cy="2171700"/>
          </a:xfrm>
          <a:prstGeom prst="rect">
            <a:avLst/>
          </a:prstGeom>
          <a:noFill/>
          <a:ln>
            <a:noFill/>
          </a:ln>
        </p:spPr>
      </p:pic>
      <p:pic>
        <p:nvPicPr>
          <p:cNvPr id="133" name="Google Shape;133;p19"/>
          <p:cNvPicPr preferRelativeResize="0"/>
          <p:nvPr/>
        </p:nvPicPr>
        <p:blipFill>
          <a:blip r:embed="rId4">
            <a:alphaModFix/>
          </a:blip>
          <a:stretch>
            <a:fillRect/>
          </a:stretch>
        </p:blipFill>
        <p:spPr>
          <a:xfrm>
            <a:off x="1383229" y="1185150"/>
            <a:ext cx="1992876" cy="199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137" name="Shape 137"/>
        <p:cNvGrpSpPr/>
        <p:nvPr/>
      </p:nvGrpSpPr>
      <p:grpSpPr>
        <a:xfrm>
          <a:off x="0" y="0"/>
          <a:ext cx="0" cy="0"/>
          <a:chOff x="0" y="0"/>
          <a:chExt cx="0" cy="0"/>
        </a:xfrm>
      </p:grpSpPr>
      <p:sp>
        <p:nvSpPr>
          <p:cNvPr id="138" name="Google Shape;138;p20"/>
          <p:cNvSpPr txBox="1"/>
          <p:nvPr>
            <p:ph type="title"/>
          </p:nvPr>
        </p:nvSpPr>
        <p:spPr>
          <a:xfrm>
            <a:off x="457200" y="465250"/>
            <a:ext cx="58686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Task Timeline </a:t>
            </a:r>
            <a:r>
              <a:rPr lang="en"/>
              <a:t> </a:t>
            </a:r>
            <a:endParaRPr/>
          </a:p>
        </p:txBody>
      </p:sp>
      <p:sp>
        <p:nvSpPr>
          <p:cNvPr id="139" name="Google Shape;139;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20"/>
          <p:cNvSpPr/>
          <p:nvPr/>
        </p:nvSpPr>
        <p:spPr>
          <a:xfrm>
            <a:off x="7311628" y="2684066"/>
            <a:ext cx="944100" cy="564600"/>
          </a:xfrm>
          <a:prstGeom prst="homePlate">
            <a:avLst>
              <a:gd fmla="val 32030" name="adj"/>
            </a:avLst>
          </a:prstGeom>
          <a:solidFill>
            <a:schemeClr val="accent5"/>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41" name="Google Shape;141;p20"/>
          <p:cNvSpPr/>
          <p:nvPr/>
        </p:nvSpPr>
        <p:spPr>
          <a:xfrm>
            <a:off x="6554503" y="2684066"/>
            <a:ext cx="944100" cy="564600"/>
          </a:xfrm>
          <a:prstGeom prst="homePlate">
            <a:avLst>
              <a:gd fmla="val 32030" name="adj"/>
            </a:avLst>
          </a:prstGeom>
          <a:solidFill>
            <a:schemeClr val="accent5"/>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42" name="Google Shape;142;p20"/>
          <p:cNvSpPr/>
          <p:nvPr/>
        </p:nvSpPr>
        <p:spPr>
          <a:xfrm>
            <a:off x="5797379" y="2684066"/>
            <a:ext cx="944100" cy="564600"/>
          </a:xfrm>
          <a:prstGeom prst="homePlate">
            <a:avLst>
              <a:gd fmla="val 32030" name="adj"/>
            </a:avLst>
          </a:prstGeom>
          <a:solidFill>
            <a:srgbClr val="80D126"/>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43" name="Google Shape;143;p20"/>
          <p:cNvSpPr/>
          <p:nvPr/>
        </p:nvSpPr>
        <p:spPr>
          <a:xfrm>
            <a:off x="5040255" y="2684066"/>
            <a:ext cx="944100" cy="564600"/>
          </a:xfrm>
          <a:prstGeom prst="homePlate">
            <a:avLst>
              <a:gd fmla="val 32030" name="adj"/>
            </a:avLst>
          </a:prstGeom>
          <a:solidFill>
            <a:srgbClr val="80D126"/>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44" name="Google Shape;144;p20"/>
          <p:cNvSpPr/>
          <p:nvPr/>
        </p:nvSpPr>
        <p:spPr>
          <a:xfrm>
            <a:off x="4283130" y="2684066"/>
            <a:ext cx="944100" cy="564600"/>
          </a:xfrm>
          <a:prstGeom prst="homePlate">
            <a:avLst>
              <a:gd fmla="val 32030" name="adj"/>
            </a:avLst>
          </a:prstGeom>
          <a:solidFill>
            <a:srgbClr val="1994EB"/>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45" name="Google Shape;145;p20"/>
          <p:cNvSpPr/>
          <p:nvPr/>
        </p:nvSpPr>
        <p:spPr>
          <a:xfrm>
            <a:off x="3526006" y="2684066"/>
            <a:ext cx="944100" cy="564600"/>
          </a:xfrm>
          <a:prstGeom prst="homePlate">
            <a:avLst>
              <a:gd fmla="val 32030" name="adj"/>
            </a:avLst>
          </a:prstGeom>
          <a:solidFill>
            <a:srgbClr val="1994EB"/>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46" name="Google Shape;146;p20"/>
          <p:cNvSpPr/>
          <p:nvPr/>
        </p:nvSpPr>
        <p:spPr>
          <a:xfrm>
            <a:off x="2768881" y="2684066"/>
            <a:ext cx="944100" cy="564600"/>
          </a:xfrm>
          <a:prstGeom prst="homePlate">
            <a:avLst>
              <a:gd fmla="val 32030" name="adj"/>
            </a:avLst>
          </a:prstGeom>
          <a:solidFill>
            <a:srgbClr val="8A3ACC"/>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47" name="Google Shape;147;p20"/>
          <p:cNvSpPr/>
          <p:nvPr/>
        </p:nvSpPr>
        <p:spPr>
          <a:xfrm>
            <a:off x="2011757" y="2684066"/>
            <a:ext cx="944100" cy="564600"/>
          </a:xfrm>
          <a:prstGeom prst="homePlate">
            <a:avLst>
              <a:gd fmla="val 32030" name="adj"/>
            </a:avLst>
          </a:prstGeom>
          <a:solidFill>
            <a:srgbClr val="8A3ACC"/>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48" name="Google Shape;148;p20"/>
          <p:cNvSpPr/>
          <p:nvPr/>
        </p:nvSpPr>
        <p:spPr>
          <a:xfrm>
            <a:off x="1254633" y="2684066"/>
            <a:ext cx="944100" cy="564600"/>
          </a:xfrm>
          <a:prstGeom prst="homePlate">
            <a:avLst>
              <a:gd fmla="val 32030" name="adj"/>
            </a:avLst>
          </a:prstGeom>
          <a:solidFill>
            <a:srgbClr val="EB37A6"/>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49" name="Google Shape;149;p20"/>
          <p:cNvSpPr/>
          <p:nvPr/>
        </p:nvSpPr>
        <p:spPr>
          <a:xfrm>
            <a:off x="497508" y="2684066"/>
            <a:ext cx="944100" cy="564600"/>
          </a:xfrm>
          <a:prstGeom prst="homePlate">
            <a:avLst>
              <a:gd fmla="val 32030" name="adj"/>
            </a:avLst>
          </a:prstGeom>
          <a:solidFill>
            <a:srgbClr val="EB37A6"/>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t/>
            </a:r>
            <a:endParaRPr sz="1000">
              <a:solidFill>
                <a:srgbClr val="FFFFFF"/>
              </a:solidFill>
              <a:latin typeface="Patrick Hand"/>
              <a:ea typeface="Patrick Hand"/>
              <a:cs typeface="Patrick Hand"/>
              <a:sym typeface="Patrick Hand"/>
            </a:endParaRPr>
          </a:p>
        </p:txBody>
      </p:sp>
      <p:sp>
        <p:nvSpPr>
          <p:cNvPr id="150" name="Google Shape;150;p20"/>
          <p:cNvSpPr/>
          <p:nvPr/>
        </p:nvSpPr>
        <p:spPr>
          <a:xfrm>
            <a:off x="-46500" y="2684066"/>
            <a:ext cx="730800" cy="564600"/>
          </a:xfrm>
          <a:prstGeom prst="homePlate">
            <a:avLst>
              <a:gd fmla="val 32030" name="adj"/>
            </a:avLst>
          </a:prstGeom>
          <a:solidFill>
            <a:srgbClr val="F1F0F3"/>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1A1135"/>
              </a:solidFill>
            </a:endParaRPr>
          </a:p>
        </p:txBody>
      </p:sp>
      <p:cxnSp>
        <p:nvCxnSpPr>
          <p:cNvPr id="151" name="Google Shape;151;p20"/>
          <p:cNvCxnSpPr/>
          <p:nvPr/>
        </p:nvCxnSpPr>
        <p:spPr>
          <a:xfrm flipH="1" rot="10800000">
            <a:off x="2766528" y="2277420"/>
            <a:ext cx="10200" cy="441900"/>
          </a:xfrm>
          <a:prstGeom prst="straightConnector1">
            <a:avLst/>
          </a:prstGeom>
          <a:noFill/>
          <a:ln cap="flat" cmpd="sng" w="9525">
            <a:solidFill>
              <a:srgbClr val="F1F0F3"/>
            </a:solidFill>
            <a:prstDash val="solid"/>
            <a:round/>
            <a:headEnd len="med" w="med" type="oval"/>
            <a:tailEnd len="med" w="med" type="oval"/>
          </a:ln>
        </p:spPr>
      </p:cxnSp>
      <p:cxnSp>
        <p:nvCxnSpPr>
          <p:cNvPr id="152" name="Google Shape;152;p20"/>
          <p:cNvCxnSpPr/>
          <p:nvPr/>
        </p:nvCxnSpPr>
        <p:spPr>
          <a:xfrm flipH="1" rot="10800000">
            <a:off x="5709875" y="2257795"/>
            <a:ext cx="15000" cy="459300"/>
          </a:xfrm>
          <a:prstGeom prst="straightConnector1">
            <a:avLst/>
          </a:prstGeom>
          <a:noFill/>
          <a:ln cap="flat" cmpd="sng" w="9525">
            <a:solidFill>
              <a:srgbClr val="F1F0F3"/>
            </a:solidFill>
            <a:prstDash val="solid"/>
            <a:round/>
            <a:headEnd len="med" w="med" type="oval"/>
            <a:tailEnd len="med" w="med" type="oval"/>
          </a:ln>
        </p:spPr>
      </p:cxnSp>
      <p:cxnSp>
        <p:nvCxnSpPr>
          <p:cNvPr id="153" name="Google Shape;153;p20"/>
          <p:cNvCxnSpPr/>
          <p:nvPr/>
        </p:nvCxnSpPr>
        <p:spPr>
          <a:xfrm flipH="1" rot="10800000">
            <a:off x="1097375" y="3213275"/>
            <a:ext cx="8400" cy="481200"/>
          </a:xfrm>
          <a:prstGeom prst="straightConnector1">
            <a:avLst/>
          </a:prstGeom>
          <a:noFill/>
          <a:ln cap="flat" cmpd="sng" w="9525">
            <a:solidFill>
              <a:srgbClr val="F1F0F3"/>
            </a:solidFill>
            <a:prstDash val="solid"/>
            <a:round/>
            <a:headEnd len="med" w="med" type="oval"/>
            <a:tailEnd len="med" w="med" type="oval"/>
          </a:ln>
        </p:spPr>
      </p:cxnSp>
      <p:cxnSp>
        <p:nvCxnSpPr>
          <p:cNvPr id="154" name="Google Shape;154;p20"/>
          <p:cNvCxnSpPr/>
          <p:nvPr/>
        </p:nvCxnSpPr>
        <p:spPr>
          <a:xfrm flipH="1" rot="10800000">
            <a:off x="4211450" y="3213325"/>
            <a:ext cx="6600" cy="542400"/>
          </a:xfrm>
          <a:prstGeom prst="straightConnector1">
            <a:avLst/>
          </a:prstGeom>
          <a:noFill/>
          <a:ln cap="flat" cmpd="sng" w="9525">
            <a:solidFill>
              <a:srgbClr val="F1F0F3"/>
            </a:solidFill>
            <a:prstDash val="solid"/>
            <a:round/>
            <a:headEnd len="med" w="med" type="oval"/>
            <a:tailEnd len="med" w="med" type="oval"/>
          </a:ln>
        </p:spPr>
      </p:cxnSp>
      <p:sp>
        <p:nvSpPr>
          <p:cNvPr id="155" name="Google Shape;155;p20"/>
          <p:cNvSpPr txBox="1"/>
          <p:nvPr/>
        </p:nvSpPr>
        <p:spPr>
          <a:xfrm>
            <a:off x="476825" y="3980875"/>
            <a:ext cx="12495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800">
                <a:solidFill>
                  <a:srgbClr val="FFFFFF"/>
                </a:solidFill>
                <a:latin typeface="Patrick Hand"/>
                <a:ea typeface="Patrick Hand"/>
                <a:cs typeface="Patrick Hand"/>
                <a:sym typeface="Patrick Hand"/>
              </a:rPr>
              <a:t>Macrotask 1: </a:t>
            </a:r>
            <a:r>
              <a:rPr lang="en" sz="1800">
                <a:solidFill>
                  <a:srgbClr val="FFFFFF"/>
                </a:solidFill>
                <a:latin typeface="Patrick Hand"/>
                <a:ea typeface="Patrick Hand"/>
                <a:cs typeface="Patrick Hand"/>
                <a:sym typeface="Patrick Hand"/>
              </a:rPr>
              <a:t>Login and Open Project</a:t>
            </a:r>
            <a:endParaRPr sz="1800">
              <a:solidFill>
                <a:srgbClr val="FFFFFF"/>
              </a:solidFill>
              <a:latin typeface="Patrick Hand"/>
              <a:ea typeface="Patrick Hand"/>
              <a:cs typeface="Patrick Hand"/>
              <a:sym typeface="Patrick Hand"/>
            </a:endParaRPr>
          </a:p>
        </p:txBody>
      </p:sp>
      <p:sp>
        <p:nvSpPr>
          <p:cNvPr id="156" name="Google Shape;156;p20"/>
          <p:cNvSpPr txBox="1"/>
          <p:nvPr/>
        </p:nvSpPr>
        <p:spPr>
          <a:xfrm>
            <a:off x="4916225" y="1619425"/>
            <a:ext cx="16023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800">
                <a:solidFill>
                  <a:srgbClr val="FFFFFF"/>
                </a:solidFill>
                <a:latin typeface="Patrick Hand"/>
                <a:ea typeface="Patrick Hand"/>
                <a:cs typeface="Patrick Hand"/>
                <a:sym typeface="Patrick Hand"/>
              </a:rPr>
              <a:t>Macrotask 4: Adjust Listing</a:t>
            </a:r>
            <a:endParaRPr sz="1800">
              <a:solidFill>
                <a:srgbClr val="FFFFFF"/>
              </a:solidFill>
              <a:latin typeface="Patrick Hand"/>
              <a:ea typeface="Patrick Hand"/>
              <a:cs typeface="Patrick Hand"/>
              <a:sym typeface="Patrick Hand"/>
            </a:endParaRPr>
          </a:p>
        </p:txBody>
      </p:sp>
      <p:sp>
        <p:nvSpPr>
          <p:cNvPr id="157" name="Google Shape;157;p20"/>
          <p:cNvSpPr txBox="1"/>
          <p:nvPr/>
        </p:nvSpPr>
        <p:spPr>
          <a:xfrm>
            <a:off x="3590000" y="4068350"/>
            <a:ext cx="12495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800">
                <a:solidFill>
                  <a:srgbClr val="FFFFFF"/>
                </a:solidFill>
                <a:latin typeface="Patrick Hand"/>
                <a:ea typeface="Patrick Hand"/>
                <a:cs typeface="Patrick Hand"/>
                <a:sym typeface="Patrick Hand"/>
              </a:rPr>
              <a:t>Macrotask 3: Upload to Marketplace</a:t>
            </a:r>
            <a:endParaRPr sz="1800">
              <a:solidFill>
                <a:srgbClr val="FFFFFF"/>
              </a:solidFill>
              <a:latin typeface="Patrick Hand"/>
              <a:ea typeface="Patrick Hand"/>
              <a:cs typeface="Patrick Hand"/>
              <a:sym typeface="Patrick Hand"/>
            </a:endParaRPr>
          </a:p>
        </p:txBody>
      </p:sp>
      <p:sp>
        <p:nvSpPr>
          <p:cNvPr id="158" name="Google Shape;158;p20"/>
          <p:cNvSpPr txBox="1"/>
          <p:nvPr/>
        </p:nvSpPr>
        <p:spPr>
          <a:xfrm>
            <a:off x="2146875" y="1683863"/>
            <a:ext cx="12495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800">
                <a:solidFill>
                  <a:srgbClr val="FFFFFF"/>
                </a:solidFill>
                <a:latin typeface="Patrick Hand"/>
                <a:ea typeface="Patrick Hand"/>
                <a:cs typeface="Patrick Hand"/>
                <a:sym typeface="Patrick Hand"/>
              </a:rPr>
              <a:t>Macrotask 2: Create Art and Blockchain </a:t>
            </a:r>
            <a:endParaRPr sz="1800">
              <a:solidFill>
                <a:srgbClr val="FFFFFF"/>
              </a:solidFill>
              <a:latin typeface="Patrick Hand"/>
              <a:ea typeface="Patrick Hand"/>
              <a:cs typeface="Patrick Hand"/>
              <a:sym typeface="Patrick Hand"/>
            </a:endParaRPr>
          </a:p>
        </p:txBody>
      </p:sp>
      <p:sp>
        <p:nvSpPr>
          <p:cNvPr id="159" name="Google Shape;159;p20"/>
          <p:cNvSpPr txBox="1"/>
          <p:nvPr/>
        </p:nvSpPr>
        <p:spPr>
          <a:xfrm>
            <a:off x="6391425" y="3834450"/>
            <a:ext cx="16023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800">
                <a:solidFill>
                  <a:srgbClr val="FFFFFF"/>
                </a:solidFill>
                <a:latin typeface="Patrick Hand"/>
                <a:ea typeface="Patrick Hand"/>
                <a:cs typeface="Patrick Hand"/>
                <a:sym typeface="Patrick Hand"/>
              </a:rPr>
              <a:t>Macrotask 5: Logout</a:t>
            </a:r>
            <a:endParaRPr sz="1800">
              <a:solidFill>
                <a:srgbClr val="FFFFFF"/>
              </a:solidFill>
              <a:latin typeface="Patrick Hand"/>
              <a:ea typeface="Patrick Hand"/>
              <a:cs typeface="Patrick Hand"/>
              <a:sym typeface="Patrick Hand"/>
            </a:endParaRPr>
          </a:p>
        </p:txBody>
      </p:sp>
      <p:cxnSp>
        <p:nvCxnSpPr>
          <p:cNvPr id="160" name="Google Shape;160;p20"/>
          <p:cNvCxnSpPr/>
          <p:nvPr/>
        </p:nvCxnSpPr>
        <p:spPr>
          <a:xfrm flipH="1" rot="10800000">
            <a:off x="7189275" y="3213325"/>
            <a:ext cx="6600" cy="542400"/>
          </a:xfrm>
          <a:prstGeom prst="straightConnector1">
            <a:avLst/>
          </a:prstGeom>
          <a:noFill/>
          <a:ln cap="flat" cmpd="sng" w="9525">
            <a:solidFill>
              <a:srgbClr val="F1F0F3"/>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164" name="Shape 164"/>
        <p:cNvGrpSpPr/>
        <p:nvPr/>
      </p:nvGrpSpPr>
      <p:grpSpPr>
        <a:xfrm>
          <a:off x="0" y="0"/>
          <a:ext cx="0" cy="0"/>
          <a:chOff x="0" y="0"/>
          <a:chExt cx="0" cy="0"/>
        </a:xfrm>
      </p:grpSpPr>
      <p:sp>
        <p:nvSpPr>
          <p:cNvPr id="165" name="Google Shape;165;p21"/>
          <p:cNvSpPr txBox="1"/>
          <p:nvPr>
            <p:ph type="title"/>
          </p:nvPr>
        </p:nvSpPr>
        <p:spPr>
          <a:xfrm>
            <a:off x="457200" y="465250"/>
            <a:ext cx="62253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Testing</a:t>
            </a:r>
            <a:r>
              <a:rPr lang="en"/>
              <a:t> Measurements</a:t>
            </a:r>
            <a:endParaRPr/>
          </a:p>
        </p:txBody>
      </p:sp>
      <p:sp>
        <p:nvSpPr>
          <p:cNvPr id="166" name="Google Shape;166;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1"/>
          <p:cNvSpPr txBox="1"/>
          <p:nvPr/>
        </p:nvSpPr>
        <p:spPr>
          <a:xfrm>
            <a:off x="633413" y="3041350"/>
            <a:ext cx="2615700" cy="177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u="sng">
                <a:solidFill>
                  <a:srgbClr val="FFFFFF"/>
                </a:solidFill>
                <a:latin typeface="Patrick Hand"/>
                <a:ea typeface="Patrick Hand"/>
                <a:cs typeface="Patrick Hand"/>
                <a:sym typeface="Patrick Hand"/>
              </a:rPr>
              <a:t>Time on Task</a:t>
            </a:r>
            <a:endParaRPr sz="1900" u="sng">
              <a:solidFill>
                <a:srgbClr val="FFFFFF"/>
              </a:solidFill>
              <a:latin typeface="Patrick Hand"/>
              <a:ea typeface="Patrick Hand"/>
              <a:cs typeface="Patrick Hand"/>
              <a:sym typeface="Patrick Hand"/>
            </a:endParaRPr>
          </a:p>
          <a:p>
            <a:pPr indent="-317500" lvl="0" marL="457200" rtl="0" algn="l">
              <a:spcBef>
                <a:spcPts val="0"/>
              </a:spcBef>
              <a:spcAft>
                <a:spcPts val="0"/>
              </a:spcAft>
              <a:buClr>
                <a:srgbClr val="FFFFFF"/>
              </a:buClr>
              <a:buSzPts val="1400"/>
              <a:buFont typeface="Patrick Hand"/>
              <a:buChar char="-"/>
            </a:pPr>
            <a:r>
              <a:rPr lang="en">
                <a:solidFill>
                  <a:srgbClr val="FFFFFF"/>
                </a:solidFill>
                <a:latin typeface="Patrick Hand"/>
                <a:ea typeface="Patrick Hand"/>
                <a:cs typeface="Patrick Hand"/>
                <a:sym typeface="Patrick Hand"/>
              </a:rPr>
              <a:t>Time recorded to do each macro-task</a:t>
            </a:r>
            <a:endParaRPr>
              <a:solidFill>
                <a:srgbClr val="FFFFFF"/>
              </a:solidFill>
              <a:latin typeface="Patrick Hand"/>
              <a:ea typeface="Patrick Hand"/>
              <a:cs typeface="Patrick Hand"/>
              <a:sym typeface="Patrick Hand"/>
            </a:endParaRPr>
          </a:p>
          <a:p>
            <a:pPr indent="-317500" lvl="0" marL="457200" rtl="0" algn="l">
              <a:spcBef>
                <a:spcPts val="0"/>
              </a:spcBef>
              <a:spcAft>
                <a:spcPts val="0"/>
              </a:spcAft>
              <a:buClr>
                <a:srgbClr val="FFFFFF"/>
              </a:buClr>
              <a:buSzPts val="1400"/>
              <a:buFont typeface="Patrick Hand"/>
              <a:buChar char="-"/>
            </a:pPr>
            <a:r>
              <a:rPr lang="en">
                <a:solidFill>
                  <a:srgbClr val="FFFFFF"/>
                </a:solidFill>
                <a:latin typeface="Patrick Hand"/>
                <a:ea typeface="Patrick Hand"/>
                <a:cs typeface="Patrick Hand"/>
                <a:sym typeface="Patrick Hand"/>
              </a:rPr>
              <a:t>Digital artists expresses speed as an important factor in a platform</a:t>
            </a:r>
            <a:endParaRPr>
              <a:solidFill>
                <a:srgbClr val="FFFFFF"/>
              </a:solidFill>
              <a:latin typeface="Patrick Hand"/>
              <a:ea typeface="Patrick Hand"/>
              <a:cs typeface="Patrick Hand"/>
              <a:sym typeface="Patrick Hand"/>
            </a:endParaRPr>
          </a:p>
          <a:p>
            <a:pPr indent="-317500" lvl="0" marL="457200" rtl="0" algn="l">
              <a:spcBef>
                <a:spcPts val="0"/>
              </a:spcBef>
              <a:spcAft>
                <a:spcPts val="0"/>
              </a:spcAft>
              <a:buClr>
                <a:srgbClr val="FFFFFF"/>
              </a:buClr>
              <a:buSzPts val="1400"/>
              <a:buFont typeface="Patrick Hand"/>
              <a:buChar char="-"/>
            </a:pPr>
            <a:r>
              <a:rPr lang="en">
                <a:solidFill>
                  <a:srgbClr val="FFFFFF"/>
                </a:solidFill>
                <a:latin typeface="Patrick Hand"/>
                <a:ea typeface="Patrick Hand"/>
                <a:cs typeface="Patrick Hand"/>
                <a:sym typeface="Patrick Hand"/>
              </a:rPr>
              <a:t>Speed could impact business</a:t>
            </a:r>
            <a:endParaRPr>
              <a:solidFill>
                <a:srgbClr val="FFFFFF"/>
              </a:solidFill>
              <a:latin typeface="Patrick Hand"/>
              <a:ea typeface="Patrick Hand"/>
              <a:cs typeface="Patrick Hand"/>
              <a:sym typeface="Patrick Hand"/>
            </a:endParaRPr>
          </a:p>
        </p:txBody>
      </p:sp>
      <p:sp>
        <p:nvSpPr>
          <p:cNvPr id="168" name="Google Shape;168;p21"/>
          <p:cNvSpPr txBox="1"/>
          <p:nvPr/>
        </p:nvSpPr>
        <p:spPr>
          <a:xfrm>
            <a:off x="3360600" y="3041350"/>
            <a:ext cx="2422800" cy="155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u="sng">
                <a:solidFill>
                  <a:srgbClr val="FFFFFF"/>
                </a:solidFill>
                <a:latin typeface="Patrick Hand"/>
                <a:ea typeface="Patrick Hand"/>
                <a:cs typeface="Patrick Hand"/>
                <a:sym typeface="Patrick Hand"/>
              </a:rPr>
              <a:t>Error Rate</a:t>
            </a:r>
            <a:endParaRPr sz="1900" u="sng">
              <a:solidFill>
                <a:srgbClr val="FFFFFF"/>
              </a:solidFill>
              <a:latin typeface="Patrick Hand"/>
              <a:ea typeface="Patrick Hand"/>
              <a:cs typeface="Patrick Hand"/>
              <a:sym typeface="Patrick Hand"/>
            </a:endParaRPr>
          </a:p>
          <a:p>
            <a:pPr indent="-317500" lvl="0" marL="457200" rtl="0" algn="l">
              <a:spcBef>
                <a:spcPts val="0"/>
              </a:spcBef>
              <a:spcAft>
                <a:spcPts val="0"/>
              </a:spcAft>
              <a:buClr>
                <a:srgbClr val="FFFFFF"/>
              </a:buClr>
              <a:buSzPts val="1400"/>
              <a:buFont typeface="Patrick Hand"/>
              <a:buChar char="-"/>
            </a:pPr>
            <a:r>
              <a:rPr lang="en">
                <a:solidFill>
                  <a:srgbClr val="FFFFFF"/>
                </a:solidFill>
                <a:latin typeface="Patrick Hand"/>
                <a:ea typeface="Patrick Hand"/>
                <a:cs typeface="Patrick Hand"/>
                <a:sym typeface="Patrick Hand"/>
              </a:rPr>
              <a:t>Precision of Controls</a:t>
            </a:r>
            <a:endParaRPr>
              <a:solidFill>
                <a:srgbClr val="FFFFFF"/>
              </a:solidFill>
              <a:latin typeface="Patrick Hand"/>
              <a:ea typeface="Patrick Hand"/>
              <a:cs typeface="Patrick Hand"/>
              <a:sym typeface="Patrick Hand"/>
            </a:endParaRPr>
          </a:p>
          <a:p>
            <a:pPr indent="-317500" lvl="0" marL="457200" rtl="0" algn="l">
              <a:spcBef>
                <a:spcPts val="0"/>
              </a:spcBef>
              <a:spcAft>
                <a:spcPts val="0"/>
              </a:spcAft>
              <a:buClr>
                <a:srgbClr val="FFFFFF"/>
              </a:buClr>
              <a:buSzPts val="1400"/>
              <a:buFont typeface="Patrick Hand"/>
              <a:buChar char="-"/>
            </a:pPr>
            <a:r>
              <a:rPr lang="en">
                <a:solidFill>
                  <a:srgbClr val="FFFFFF"/>
                </a:solidFill>
                <a:latin typeface="Patrick Hand"/>
                <a:ea typeface="Patrick Hand"/>
                <a:cs typeface="Patrick Hand"/>
                <a:sym typeface="Patrick Hand"/>
              </a:rPr>
              <a:t>Lack of lag for inputs</a:t>
            </a:r>
            <a:endParaRPr>
              <a:solidFill>
                <a:srgbClr val="FFFFFF"/>
              </a:solidFill>
              <a:latin typeface="Patrick Hand"/>
              <a:ea typeface="Patrick Hand"/>
              <a:cs typeface="Patrick Hand"/>
              <a:sym typeface="Patrick Hand"/>
            </a:endParaRPr>
          </a:p>
          <a:p>
            <a:pPr indent="-317500" lvl="0" marL="457200" rtl="0" algn="l">
              <a:spcBef>
                <a:spcPts val="0"/>
              </a:spcBef>
              <a:spcAft>
                <a:spcPts val="0"/>
              </a:spcAft>
              <a:buClr>
                <a:srgbClr val="FFFFFF"/>
              </a:buClr>
              <a:buSzPts val="1400"/>
              <a:buFont typeface="Patrick Hand"/>
              <a:buChar char="-"/>
            </a:pPr>
            <a:r>
              <a:rPr lang="en">
                <a:solidFill>
                  <a:srgbClr val="FFFFFF"/>
                </a:solidFill>
                <a:latin typeface="Patrick Hand"/>
                <a:ea typeface="Patrick Hand"/>
                <a:cs typeface="Patrick Hand"/>
                <a:sym typeface="Patrick Hand"/>
              </a:rPr>
              <a:t>Errors can interrupt “artistic flow” </a:t>
            </a:r>
            <a:endParaRPr>
              <a:solidFill>
                <a:srgbClr val="FFFFFF"/>
              </a:solidFill>
              <a:latin typeface="Patrick Hand"/>
              <a:ea typeface="Patrick Hand"/>
              <a:cs typeface="Patrick Hand"/>
              <a:sym typeface="Patrick Hand"/>
            </a:endParaRPr>
          </a:p>
          <a:p>
            <a:pPr indent="-317500" lvl="0" marL="457200" rtl="0" algn="l">
              <a:spcBef>
                <a:spcPts val="0"/>
              </a:spcBef>
              <a:spcAft>
                <a:spcPts val="0"/>
              </a:spcAft>
              <a:buClr>
                <a:srgbClr val="FFFFFF"/>
              </a:buClr>
              <a:buSzPts val="1400"/>
              <a:buFont typeface="Patrick Hand"/>
              <a:buChar char="-"/>
            </a:pPr>
            <a:r>
              <a:rPr lang="en">
                <a:solidFill>
                  <a:srgbClr val="FFFFFF"/>
                </a:solidFill>
                <a:latin typeface="Patrick Hand"/>
                <a:ea typeface="Patrick Hand"/>
                <a:cs typeface="Patrick Hand"/>
                <a:sym typeface="Patrick Hand"/>
              </a:rPr>
              <a:t>Correctness of Listing</a:t>
            </a:r>
            <a:endParaRPr>
              <a:solidFill>
                <a:srgbClr val="FFFFFF"/>
              </a:solidFill>
              <a:latin typeface="Patrick Hand"/>
              <a:ea typeface="Patrick Hand"/>
              <a:cs typeface="Patrick Hand"/>
              <a:sym typeface="Patrick Hand"/>
            </a:endParaRPr>
          </a:p>
        </p:txBody>
      </p:sp>
      <p:sp>
        <p:nvSpPr>
          <p:cNvPr id="169" name="Google Shape;169;p21"/>
          <p:cNvSpPr txBox="1"/>
          <p:nvPr/>
        </p:nvSpPr>
        <p:spPr>
          <a:xfrm>
            <a:off x="5983625" y="3041350"/>
            <a:ext cx="24228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u="sng">
                <a:solidFill>
                  <a:srgbClr val="FFFFFF"/>
                </a:solidFill>
                <a:latin typeface="Patrick Hand"/>
                <a:ea typeface="Patrick Hand"/>
                <a:cs typeface="Patrick Hand"/>
                <a:sym typeface="Patrick Hand"/>
              </a:rPr>
              <a:t>Satisfaction Rating </a:t>
            </a:r>
            <a:endParaRPr sz="1900" u="sng">
              <a:solidFill>
                <a:srgbClr val="FFFFFF"/>
              </a:solidFill>
              <a:latin typeface="Patrick Hand"/>
              <a:ea typeface="Patrick Hand"/>
              <a:cs typeface="Patrick Hand"/>
              <a:sym typeface="Patrick Hand"/>
            </a:endParaRPr>
          </a:p>
          <a:p>
            <a:pPr indent="-317500" lvl="0" marL="457200" rtl="0" algn="l">
              <a:spcBef>
                <a:spcPts val="0"/>
              </a:spcBef>
              <a:spcAft>
                <a:spcPts val="0"/>
              </a:spcAft>
              <a:buClr>
                <a:srgbClr val="FFFFFF"/>
              </a:buClr>
              <a:buSzPts val="1400"/>
              <a:buFont typeface="Patrick Hand"/>
              <a:buChar char="-"/>
            </a:pPr>
            <a:r>
              <a:rPr lang="en">
                <a:solidFill>
                  <a:srgbClr val="FFFFFF"/>
                </a:solidFill>
                <a:latin typeface="Patrick Hand"/>
                <a:ea typeface="Patrick Hand"/>
                <a:cs typeface="Patrick Hand"/>
                <a:sym typeface="Patrick Hand"/>
              </a:rPr>
              <a:t>Nielson’s 10 Usability heuristic evaluation</a:t>
            </a:r>
            <a:endParaRPr>
              <a:solidFill>
                <a:srgbClr val="FFFFFF"/>
              </a:solidFill>
              <a:latin typeface="Patrick Hand"/>
              <a:ea typeface="Patrick Hand"/>
              <a:cs typeface="Patrick Hand"/>
              <a:sym typeface="Patrick Hand"/>
            </a:endParaRPr>
          </a:p>
          <a:p>
            <a:pPr indent="-317500" lvl="0" marL="457200" rtl="0" algn="l">
              <a:spcBef>
                <a:spcPts val="0"/>
              </a:spcBef>
              <a:spcAft>
                <a:spcPts val="0"/>
              </a:spcAft>
              <a:buClr>
                <a:srgbClr val="FFFFFF"/>
              </a:buClr>
              <a:buSzPts val="1400"/>
              <a:buFont typeface="Patrick Hand"/>
              <a:buChar char="-"/>
            </a:pPr>
            <a:r>
              <a:rPr lang="en">
                <a:solidFill>
                  <a:srgbClr val="FFFFFF"/>
                </a:solidFill>
                <a:latin typeface="Patrick Hand"/>
                <a:ea typeface="Patrick Hand"/>
                <a:cs typeface="Patrick Hand"/>
                <a:sym typeface="Patrick Hand"/>
              </a:rPr>
              <a:t>Questions derived to measure artistic flow</a:t>
            </a:r>
            <a:endParaRPr>
              <a:solidFill>
                <a:srgbClr val="FFFFFF"/>
              </a:solidFill>
              <a:latin typeface="Patrick Hand"/>
              <a:ea typeface="Patrick Hand"/>
              <a:cs typeface="Patrick Hand"/>
              <a:sym typeface="Patrick Hand"/>
            </a:endParaRPr>
          </a:p>
        </p:txBody>
      </p:sp>
      <p:sp>
        <p:nvSpPr>
          <p:cNvPr id="170" name="Google Shape;170;p21"/>
          <p:cNvSpPr/>
          <p:nvPr/>
        </p:nvSpPr>
        <p:spPr>
          <a:xfrm>
            <a:off x="6371789" y="1677450"/>
            <a:ext cx="1646473" cy="1363897"/>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1187563" y="1677439"/>
            <a:ext cx="1507435" cy="1363920"/>
          </a:xfrm>
          <a:custGeom>
            <a:rect b="b" l="l" r="r" t="t"/>
            <a:pathLst>
              <a:path extrusionOk="0" h="16620" w="16279">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3863021" y="1703666"/>
            <a:ext cx="1417963" cy="1311464"/>
          </a:xfrm>
          <a:custGeom>
            <a:rect b="b" l="l" r="r" t="t"/>
            <a:pathLst>
              <a:path extrusionOk="0" h="17131" w="16741">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2"/>
            </a:gs>
          </a:gsLst>
          <a:lin ang="2700006" scaled="0"/>
        </a:gradFill>
      </p:bgPr>
    </p:bg>
    <p:spTree>
      <p:nvGrpSpPr>
        <p:cNvPr id="176" name="Shape 176"/>
        <p:cNvGrpSpPr/>
        <p:nvPr/>
      </p:nvGrpSpPr>
      <p:grpSpPr>
        <a:xfrm>
          <a:off x="0" y="0"/>
          <a:ext cx="0" cy="0"/>
          <a:chOff x="0" y="0"/>
          <a:chExt cx="0" cy="0"/>
        </a:xfrm>
      </p:grpSpPr>
      <p:sp>
        <p:nvSpPr>
          <p:cNvPr id="177" name="Google Shape;177;p22"/>
          <p:cNvSpPr txBox="1"/>
          <p:nvPr>
            <p:ph type="title"/>
          </p:nvPr>
        </p:nvSpPr>
        <p:spPr>
          <a:xfrm>
            <a:off x="457200" y="465250"/>
            <a:ext cx="6225300" cy="751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Prototype Evaluation Environment</a:t>
            </a:r>
            <a:endParaRPr/>
          </a:p>
        </p:txBody>
      </p:sp>
      <p:sp>
        <p:nvSpPr>
          <p:cNvPr id="178" name="Google Shape;178;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9" name="Google Shape;179;p22"/>
          <p:cNvPicPr preferRelativeResize="0"/>
          <p:nvPr/>
        </p:nvPicPr>
        <p:blipFill>
          <a:blip r:embed="rId3">
            <a:alphaModFix/>
          </a:blip>
          <a:stretch>
            <a:fillRect/>
          </a:stretch>
        </p:blipFill>
        <p:spPr>
          <a:xfrm>
            <a:off x="176575" y="1612375"/>
            <a:ext cx="2074548" cy="2866673"/>
          </a:xfrm>
          <a:prstGeom prst="rect">
            <a:avLst/>
          </a:prstGeom>
          <a:noFill/>
          <a:ln>
            <a:noFill/>
          </a:ln>
        </p:spPr>
      </p:pic>
      <p:pic>
        <p:nvPicPr>
          <p:cNvPr id="180" name="Google Shape;180;p22"/>
          <p:cNvPicPr preferRelativeResize="0"/>
          <p:nvPr/>
        </p:nvPicPr>
        <p:blipFill>
          <a:blip r:embed="rId4">
            <a:alphaModFix/>
          </a:blip>
          <a:stretch>
            <a:fillRect/>
          </a:stretch>
        </p:blipFill>
        <p:spPr>
          <a:xfrm>
            <a:off x="2406350" y="1612374"/>
            <a:ext cx="2150001" cy="2866673"/>
          </a:xfrm>
          <a:prstGeom prst="rect">
            <a:avLst/>
          </a:prstGeom>
          <a:noFill/>
          <a:ln>
            <a:noFill/>
          </a:ln>
        </p:spPr>
      </p:pic>
      <p:pic>
        <p:nvPicPr>
          <p:cNvPr id="181" name="Google Shape;181;p22"/>
          <p:cNvPicPr preferRelativeResize="0"/>
          <p:nvPr/>
        </p:nvPicPr>
        <p:blipFill>
          <a:blip r:embed="rId5">
            <a:alphaModFix/>
          </a:blip>
          <a:stretch>
            <a:fillRect/>
          </a:stretch>
        </p:blipFill>
        <p:spPr>
          <a:xfrm>
            <a:off x="4711575" y="1328507"/>
            <a:ext cx="2076000" cy="3579468"/>
          </a:xfrm>
          <a:prstGeom prst="rect">
            <a:avLst/>
          </a:prstGeom>
          <a:noFill/>
          <a:ln>
            <a:noFill/>
          </a:ln>
        </p:spPr>
      </p:pic>
      <p:pic>
        <p:nvPicPr>
          <p:cNvPr id="182" name="Google Shape;182;p22"/>
          <p:cNvPicPr preferRelativeResize="0"/>
          <p:nvPr/>
        </p:nvPicPr>
        <p:blipFill>
          <a:blip r:embed="rId6">
            <a:alphaModFix/>
          </a:blip>
          <a:stretch>
            <a:fillRect/>
          </a:stretch>
        </p:blipFill>
        <p:spPr>
          <a:xfrm>
            <a:off x="6914125" y="1307413"/>
            <a:ext cx="2076008" cy="3621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ybalt template">
  <a:themeElements>
    <a:clrScheme name="Custom 347">
      <a:dk1>
        <a:srgbClr val="1A1135"/>
      </a:dk1>
      <a:lt1>
        <a:srgbClr val="FFFFFF"/>
      </a:lt1>
      <a:dk2>
        <a:srgbClr val="6A6185"/>
      </a:dk2>
      <a:lt2>
        <a:srgbClr val="F1F0F3"/>
      </a:lt2>
      <a:accent1>
        <a:srgbClr val="EB37A6"/>
      </a:accent1>
      <a:accent2>
        <a:srgbClr val="8A3ACC"/>
      </a:accent2>
      <a:accent3>
        <a:srgbClr val="1994EB"/>
      </a:accent3>
      <a:accent4>
        <a:srgbClr val="80D126"/>
      </a:accent4>
      <a:accent5>
        <a:srgbClr val="FFBF00"/>
      </a:accent5>
      <a:accent6>
        <a:srgbClr val="F1473D"/>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